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7" r:id="rId2"/>
    <p:sldId id="324" r:id="rId3"/>
    <p:sldId id="336" r:id="rId4"/>
    <p:sldId id="295" r:id="rId5"/>
    <p:sldId id="267" r:id="rId6"/>
    <p:sldId id="308" r:id="rId7"/>
    <p:sldId id="309" r:id="rId8"/>
    <p:sldId id="310" r:id="rId9"/>
    <p:sldId id="311" r:id="rId10"/>
    <p:sldId id="335" r:id="rId11"/>
    <p:sldId id="326" r:id="rId12"/>
    <p:sldId id="334" r:id="rId13"/>
    <p:sldId id="314" r:id="rId14"/>
    <p:sldId id="315" r:id="rId15"/>
    <p:sldId id="316" r:id="rId16"/>
    <p:sldId id="321" r:id="rId17"/>
    <p:sldId id="329" r:id="rId18"/>
    <p:sldId id="330" r:id="rId19"/>
    <p:sldId id="331" r:id="rId20"/>
    <p:sldId id="332" r:id="rId21"/>
    <p:sldId id="333" r:id="rId22"/>
    <p:sldId id="322" r:id="rId23"/>
    <p:sldId id="323" r:id="rId24"/>
    <p:sldId id="325" r:id="rId25"/>
    <p:sldId id="317" r:id="rId26"/>
    <p:sldId id="318" r:id="rId27"/>
    <p:sldId id="319" r:id="rId28"/>
    <p:sldId id="327" r:id="rId29"/>
    <p:sldId id="328" r:id="rId30"/>
    <p:sldId id="320" r:id="rId31"/>
    <p:sldId id="33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588A2C-CB4F-5C9C-32B4-C30E04E2CFDA}" name="Barean Tomas" initials="TB" userId="S::tomas.barean@cvtisr.sk::7e64950f-f2d0-46a2-ae45-52a282e76f19" providerId="AD"/>
  <p188:author id="{FF50B8C6-D5D8-5F56-CF06-1ACBCDE518F1}" name="Frankovicova Lenka" initials="LF" userId="S::lenka.frankovicova@cvtisr.sk::4ce4ee88-e8f7-48f8-b1ae-004f7a1d1dca" providerId="AD"/>
  <p188:author id="{9C152EFB-94A9-0243-4E5D-156097475DDA}" name="Krissakova Michaela" initials="MK" userId="S::michaela.krissakova@cvtisr.sk::51012db8-58bf-43df-ac28-12782375bd48" providerId="AD"/>
  <p188:author id="{BA686EFD-1A05-EFD8-4E9B-29E06AE0D400}" name="Baranyiova Alexandra" initials="AB" userId="S::alexandra.baranyiova@cvtisr.sk::ab0bb280-cede-4be1-80cb-6f07fb4956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93F"/>
    <a:srgbClr val="78CC9F"/>
    <a:srgbClr val="ED5835"/>
    <a:srgbClr val="652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0"/>
    <p:restoredTop sz="94681"/>
  </p:normalViewPr>
  <p:slideViewPr>
    <p:cSldViewPr snapToGrid="0">
      <p:cViewPr varScale="1">
        <p:scale>
          <a:sx n="105" d="100"/>
          <a:sy n="105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Názov Grafu</a:t>
            </a:r>
          </a:p>
        </c:rich>
      </c:tx>
      <c:layout>
        <c:manualLayout>
          <c:xMode val="edge"/>
          <c:yMode val="edge"/>
          <c:x val="2.5376931498372334E-4"/>
          <c:y val="0.43345877761637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K"/>
        </a:p>
      </c:txPr>
    </c:title>
    <c:autoTitleDeleted val="0"/>
    <c:plotArea>
      <c:layout>
        <c:manualLayout>
          <c:layoutTarget val="inner"/>
          <c:xMode val="edge"/>
          <c:yMode val="edge"/>
          <c:x val="0.2840312453166679"/>
          <c:y val="4.7397997133183538E-2"/>
          <c:w val="0.57326451967504466"/>
          <c:h val="0.8261540609659564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Názov Grafu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35-F746-AAF6-ED116499CC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35-F746-AAF6-ED116499CC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35-F746-AAF6-ED116499CC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35-F746-AAF6-ED116499CC2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35-F746-AAF6-ED116499C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002668327496921"/>
          <c:y val="0.95284988156035266"/>
          <c:w val="0.34127354309248065"/>
          <c:h val="4.4536410190080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4FA2-298A-464E-9FE5-0E47FC6FCF30}" type="datetimeFigureOut">
              <a:t>17. 6. 2026</a:t>
            </a:fld>
            <a:endParaRPr lang="en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B07-D8AD-FC42-BD23-7EF1842D9345}" type="slidenum">
              <a:t>‹#›</a:t>
            </a:fld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53019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blue rectangle&#10;&#10;AI-generated content may be incorrect.">
            <a:extLst>
              <a:ext uri="{FF2B5EF4-FFF2-40B4-BE49-F238E27FC236}">
                <a16:creationId xmlns:a16="http://schemas.microsoft.com/office/drawing/2014/main" id="{F0B64722-22BD-1F6C-7597-C4953373D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0"/>
            <a:ext cx="2082800" cy="6858000"/>
          </a:xfrm>
          <a:prstGeom prst="rect">
            <a:avLst/>
          </a:prstGeom>
        </p:spPr>
      </p:pic>
      <p:pic>
        <p:nvPicPr>
          <p:cNvPr id="8" name="Picture 7" descr="A logo with a red and blue line&#10;&#10;AI-generated content may be incorrect.">
            <a:extLst>
              <a:ext uri="{FF2B5EF4-FFF2-40B4-BE49-F238E27FC236}">
                <a16:creationId xmlns:a16="http://schemas.microsoft.com/office/drawing/2014/main" id="{B44C6A91-91A2-079F-DC55-1ABD8215FA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9926" y="394221"/>
            <a:ext cx="762689" cy="7457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1A8623-3D1A-55A9-24CF-BCFC857C6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948" y="564100"/>
            <a:ext cx="9592245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5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and blue rectangle&#10;&#10;AI-generated content may be incorrect.">
            <a:extLst>
              <a:ext uri="{FF2B5EF4-FFF2-40B4-BE49-F238E27FC236}">
                <a16:creationId xmlns:a16="http://schemas.microsoft.com/office/drawing/2014/main" id="{F6282F29-13EC-1A16-400A-663B76B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0"/>
            <a:ext cx="2082800" cy="6858000"/>
          </a:xfrm>
          <a:prstGeom prst="rect">
            <a:avLst/>
          </a:prstGeom>
        </p:spPr>
      </p:pic>
      <p:pic>
        <p:nvPicPr>
          <p:cNvPr id="26" name="Picture 25" descr="A logo with a red and blue line&#10;&#10;AI-generated content may be incorrect.">
            <a:extLst>
              <a:ext uri="{FF2B5EF4-FFF2-40B4-BE49-F238E27FC236}">
                <a16:creationId xmlns:a16="http://schemas.microsoft.com/office/drawing/2014/main" id="{B3600CD8-58C6-3C40-0FF0-DCED59AC9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9926" y="394221"/>
            <a:ext cx="762689" cy="74574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1A5D3E-F64E-DA9E-9B98-B118FA3D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and blue rectangle&#10;&#10;AI-generated content may be incorrect.">
            <a:extLst>
              <a:ext uri="{FF2B5EF4-FFF2-40B4-BE49-F238E27FC236}">
                <a16:creationId xmlns:a16="http://schemas.microsoft.com/office/drawing/2014/main" id="{F6282F29-13EC-1A16-400A-663B76B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0"/>
            <a:ext cx="2082800" cy="6858000"/>
          </a:xfrm>
          <a:prstGeom prst="rect">
            <a:avLst/>
          </a:prstGeom>
        </p:spPr>
      </p:pic>
      <p:pic>
        <p:nvPicPr>
          <p:cNvPr id="26" name="Picture 25" descr="A logo with a red and blue line&#10;&#10;AI-generated content may be incorrect.">
            <a:extLst>
              <a:ext uri="{FF2B5EF4-FFF2-40B4-BE49-F238E27FC236}">
                <a16:creationId xmlns:a16="http://schemas.microsoft.com/office/drawing/2014/main" id="{B3600CD8-58C6-3C40-0FF0-DCED59AC9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9926" y="394221"/>
            <a:ext cx="762689" cy="74574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1A5D3E-F64E-DA9E-9B98-B118FA3D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0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-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and blue rectangle&#10;&#10;AI-generated content may be incorrect.">
            <a:extLst>
              <a:ext uri="{FF2B5EF4-FFF2-40B4-BE49-F238E27FC236}">
                <a16:creationId xmlns:a16="http://schemas.microsoft.com/office/drawing/2014/main" id="{F6282F29-13EC-1A16-400A-663B76B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0"/>
            <a:ext cx="2082800" cy="6858000"/>
          </a:xfrm>
          <a:prstGeom prst="rect">
            <a:avLst/>
          </a:prstGeom>
        </p:spPr>
      </p:pic>
      <p:pic>
        <p:nvPicPr>
          <p:cNvPr id="26" name="Picture 25" descr="A logo with a red and blue line&#10;&#10;AI-generated content may be incorrect.">
            <a:extLst>
              <a:ext uri="{FF2B5EF4-FFF2-40B4-BE49-F238E27FC236}">
                <a16:creationId xmlns:a16="http://schemas.microsoft.com/office/drawing/2014/main" id="{B3600CD8-58C6-3C40-0FF0-DCED59AC9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9926" y="394221"/>
            <a:ext cx="762689" cy="74574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1A5D3E-F64E-DA9E-9B98-B118FA3D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7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-grid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and blue rectangle&#10;&#10;AI-generated content may be incorrect.">
            <a:extLst>
              <a:ext uri="{FF2B5EF4-FFF2-40B4-BE49-F238E27FC236}">
                <a16:creationId xmlns:a16="http://schemas.microsoft.com/office/drawing/2014/main" id="{F6282F29-13EC-1A16-400A-663B76B96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9200" y="0"/>
            <a:ext cx="2082800" cy="6858000"/>
          </a:xfrm>
          <a:prstGeom prst="rect">
            <a:avLst/>
          </a:prstGeom>
        </p:spPr>
      </p:pic>
      <p:pic>
        <p:nvPicPr>
          <p:cNvPr id="26" name="Picture 25" descr="A logo with a red and blue line&#10;&#10;AI-generated content may be incorrect.">
            <a:extLst>
              <a:ext uri="{FF2B5EF4-FFF2-40B4-BE49-F238E27FC236}">
                <a16:creationId xmlns:a16="http://schemas.microsoft.com/office/drawing/2014/main" id="{B3600CD8-58C6-3C40-0FF0-DCED59AC9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9926" y="394221"/>
            <a:ext cx="762689" cy="74574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91A5D3E-F64E-DA9E-9B98-B118FA3D9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6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1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7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5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2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3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0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4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9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5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92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6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t="7734" b="77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2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B8E4BC4-9B3D-AFBF-8075-B2FF4F73E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73" y="3570"/>
            <a:ext cx="12185653" cy="685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4651" y="2156607"/>
            <a:ext cx="6918958" cy="2544786"/>
          </a:xfrm>
        </p:spPr>
        <p:txBody>
          <a:bodyPr anchor="ctr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krátky</a:t>
            </a:r>
            <a:r>
              <a:rPr lang="en-GB" dirty="0"/>
              <a:t> </a:t>
            </a:r>
            <a:r>
              <a:rPr lang="en-GB" dirty="0" err="1"/>
              <a:t>názov</a:t>
            </a:r>
            <a:r>
              <a:rPr lang="en-GB" dirty="0"/>
              <a:t>  </a:t>
            </a:r>
            <a:br>
              <a:rPr lang="en-GB" dirty="0"/>
            </a:br>
            <a:r>
              <a:rPr lang="en-GB" dirty="0" err="1"/>
              <a:t>prezentácie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Zdajte</a:t>
            </a:r>
            <a:r>
              <a:rPr lang="en-GB" dirty="0"/>
              <a:t> </a:t>
            </a:r>
          </a:p>
          <a:p>
            <a:r>
              <a:rPr lang="en-GB" dirty="0" err="1"/>
              <a:t>podnadpis</a:t>
            </a:r>
            <a:r>
              <a:rPr lang="en-GB" dirty="0"/>
              <a:t> </a:t>
            </a:r>
          </a:p>
          <a:p>
            <a:r>
              <a:rPr lang="en-GB" dirty="0" err="1"/>
              <a:t>prezentácie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444B69-7CB4-704F-05B0-CA80619AA3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595850" y="2850201"/>
            <a:ext cx="1183909" cy="11575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7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07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 8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0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-blank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2CDFB4-3B52-40F9-DE45-5F890CED1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EA66798-0863-5536-9FB6-D226927862DE}"/>
              </a:ext>
            </a:extLst>
          </p:cNvPr>
          <p:cNvGrpSpPr/>
          <p:nvPr userDrawn="1"/>
        </p:nvGrpSpPr>
        <p:grpSpPr>
          <a:xfrm>
            <a:off x="10109200" y="0"/>
            <a:ext cx="2082800" cy="6858000"/>
            <a:chOff x="10109200" y="0"/>
            <a:chExt cx="2082800" cy="6858000"/>
          </a:xfrm>
        </p:grpSpPr>
        <p:pic>
          <p:nvPicPr>
            <p:cNvPr id="5" name="Picture 4" descr="A black and blue rectangle&#10;&#10;AI-generated content may be incorrect.">
              <a:extLst>
                <a:ext uri="{FF2B5EF4-FFF2-40B4-BE49-F238E27FC236}">
                  <a16:creationId xmlns:a16="http://schemas.microsoft.com/office/drawing/2014/main" id="{7CFF2AA8-D163-D80F-F316-90C26811B6B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109200" y="0"/>
              <a:ext cx="2082800" cy="6858000"/>
            </a:xfrm>
            <a:prstGeom prst="rect">
              <a:avLst/>
            </a:prstGeom>
          </p:spPr>
        </p:pic>
        <p:pic>
          <p:nvPicPr>
            <p:cNvPr id="6" name="Picture 5" descr="A logo with a red and blue line&#10;&#10;AI-generated content may be incorrect.">
              <a:extLst>
                <a:ext uri="{FF2B5EF4-FFF2-40B4-BE49-F238E27FC236}">
                  <a16:creationId xmlns:a16="http://schemas.microsoft.com/office/drawing/2014/main" id="{15EA5145-B77F-20E6-617C-973741555EA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19926" y="394221"/>
              <a:ext cx="762689" cy="74574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98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delovaci slide-blank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F2AA8-D163-D80F-F316-90C26811B6BC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0110163" y="0"/>
            <a:ext cx="2080873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A5145-B77F-20E6-617C-973741555EA4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1221365" y="394221"/>
            <a:ext cx="759810" cy="7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59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delovaci slide-blank-2">
    <p:bg>
      <p:bgPr>
        <a:solidFill>
          <a:srgbClr val="652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F2AA8-D163-D80F-F316-90C26811B6BC}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>
          <a:xfrm>
            <a:off x="10110163" y="0"/>
            <a:ext cx="2080873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A5145-B77F-20E6-617C-973741555EA4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1221365" y="394221"/>
            <a:ext cx="759810" cy="7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88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edelovaci slide-blank-2">
    <p:bg>
      <p:bgPr>
        <a:solidFill>
          <a:srgbClr val="ED5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F2AA8-D163-D80F-F316-90C26811B6BC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0110163" y="0"/>
            <a:ext cx="2080873" cy="68579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/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A5145-B77F-20E6-617C-973741555EA4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1221365" y="395628"/>
            <a:ext cx="759810" cy="7429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28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edelovaci slide-blank-2">
    <p:bg>
      <p:bgPr>
        <a:solidFill>
          <a:srgbClr val="78CC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F2AA8-D163-D80F-F316-90C26811B6BC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0110163" y="3172"/>
            <a:ext cx="2080873" cy="68516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4C46B-3085-B53C-C4F1-17F64FF0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A5145-B77F-20E6-617C-973741555EA4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11221365" y="394221"/>
            <a:ext cx="759810" cy="7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AC8B45-AF82-E83E-3933-6F99109D86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651" y="2261777"/>
            <a:ext cx="6918958" cy="2334446"/>
          </a:xfrm>
        </p:spPr>
        <p:txBody>
          <a:bodyPr anchor="ctr"/>
          <a:lstStyle>
            <a:lvl1pPr>
              <a:defRPr sz="4800">
                <a:solidFill>
                  <a:srgbClr val="07493F"/>
                </a:solidFill>
              </a:defRPr>
            </a:lvl1pPr>
          </a:lstStyle>
          <a:p>
            <a:r>
              <a:rPr lang="en-GB" dirty="0"/>
              <a:t>Zadajte nadpis… /predeľovací slide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E23EA-72CA-5879-B9EB-A02E127F28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4651" y="4864799"/>
            <a:ext cx="6918958" cy="861420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cap="all">
                <a:solidFill>
                  <a:srgbClr val="0749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ĺpce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948" y="564100"/>
            <a:ext cx="9592245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50" y="2083243"/>
            <a:ext cx="4648733" cy="416362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100"/>
            </a:lvl3pPr>
            <a:lvl4pPr marL="1543050" indent="-171450">
              <a:buFont typeface="Arial" panose="020B0604020202020204" pitchFamily="34" charset="0"/>
              <a:buChar char="•"/>
              <a:defRPr sz="1100"/>
            </a:lvl4pPr>
            <a:lvl5pPr marL="20002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AC26B41-288E-0953-A5B2-194D20785D6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36949" y="1433368"/>
            <a:ext cx="4648734" cy="576262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044588-EF1A-114B-53BF-57AA15D473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4528" y="2083243"/>
            <a:ext cx="4648733" cy="416362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100"/>
            </a:lvl3pPr>
            <a:lvl4pPr marL="1543050" indent="-171450">
              <a:buFont typeface="Arial" panose="020B0604020202020204" pitchFamily="34" charset="0"/>
              <a:buChar char="•"/>
              <a:defRPr sz="1100"/>
            </a:lvl4pPr>
            <a:lvl5pPr marL="20002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FC76AF-20E6-FD8B-68FF-1D8C9C0DE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528" y="1433368"/>
            <a:ext cx="4674666" cy="576262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91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ĺpce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948" y="564100"/>
            <a:ext cx="9558339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50" y="1693627"/>
            <a:ext cx="4648733" cy="455324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100"/>
            </a:lvl3pPr>
            <a:lvl4pPr marL="1543050" indent="-171450">
              <a:buFont typeface="Arial" panose="020B0604020202020204" pitchFamily="34" charset="0"/>
              <a:buChar char="•"/>
              <a:defRPr sz="1100"/>
            </a:lvl4pPr>
            <a:lvl5pPr marL="20002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910CB2-29D9-83A5-831C-6314F83F55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46555" y="1693627"/>
            <a:ext cx="4648733" cy="455324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100"/>
            </a:lvl3pPr>
            <a:lvl4pPr marL="1543050" indent="-171450">
              <a:buFont typeface="Arial" panose="020B0604020202020204" pitchFamily="34" charset="0"/>
              <a:buChar char="•"/>
              <a:defRPr sz="1100"/>
            </a:lvl4pPr>
            <a:lvl5pPr marL="20002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949" y="564100"/>
            <a:ext cx="8892080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51" y="2401295"/>
            <a:ext cx="8892080" cy="3845576"/>
          </a:xfr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400"/>
            </a:lvl1pPr>
            <a:lvl2pPr marL="742950" indent="-285750" algn="l">
              <a:buFont typeface="Arial" panose="020B0604020202020204" pitchFamily="34" charset="0"/>
              <a:buChar char="•"/>
              <a:defRPr sz="1400"/>
            </a:lvl2pPr>
            <a:lvl3pPr marL="1085850" indent="-171450" algn="l">
              <a:buFont typeface="Arial" panose="020B0604020202020204" pitchFamily="34" charset="0"/>
              <a:buChar char="•"/>
              <a:defRPr sz="1100"/>
            </a:lvl3pPr>
            <a:lvl4pPr marL="1543050" indent="-171450" algn="l">
              <a:buFont typeface="Arial" panose="020B0604020202020204" pitchFamily="34" charset="0"/>
              <a:buChar char="•"/>
              <a:defRPr sz="1100"/>
            </a:lvl4pPr>
            <a:lvl5pPr marL="2000250" indent="-171450" algn="l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AC26B41-288E-0953-A5B2-194D20785D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36949" y="1751420"/>
            <a:ext cx="8892080" cy="576262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Zadajte podnadpis</a:t>
            </a:r>
          </a:p>
        </p:txBody>
      </p:sp>
    </p:spTree>
    <p:extLst>
      <p:ext uri="{BB962C8B-B14F-4D97-AF65-F5344CB8AC3E}">
        <p14:creationId xmlns:p14="http://schemas.microsoft.com/office/powerpoint/2010/main" val="89174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949" y="564100"/>
            <a:ext cx="8892080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Tabuľka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7DC5A0-BEC9-7AD7-143E-4FE9CAF9FC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14242031"/>
              </p:ext>
            </p:extLst>
          </p:nvPr>
        </p:nvGraphicFramePr>
        <p:xfrm>
          <a:off x="736948" y="1625438"/>
          <a:ext cx="8892080" cy="451042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78416">
                  <a:extLst>
                    <a:ext uri="{9D8B030D-6E8A-4147-A177-3AD203B41FA5}">
                      <a16:colId xmlns:a16="http://schemas.microsoft.com/office/drawing/2014/main" val="2671313774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700682134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691725442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151036137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013769506"/>
                    </a:ext>
                  </a:extLst>
                </a:gridCol>
              </a:tblGrid>
              <a:tr h="501158">
                <a:tc>
                  <a:txBody>
                    <a:bodyPr/>
                    <a:lstStyle/>
                    <a:p>
                      <a:pPr algn="l"/>
                      <a:r>
                        <a:rPr lang="en-S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095057564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453465607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650305379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3171782902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093253142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940445417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4152265499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711881736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Consetuer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406500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9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949" y="564100"/>
            <a:ext cx="8892080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Tabuľka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7DC5A0-BEC9-7AD7-143E-4FE9CAF9FC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11349656"/>
              </p:ext>
            </p:extLst>
          </p:nvPr>
        </p:nvGraphicFramePr>
        <p:xfrm>
          <a:off x="736948" y="1625439"/>
          <a:ext cx="8892080" cy="451042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78416">
                  <a:extLst>
                    <a:ext uri="{9D8B030D-6E8A-4147-A177-3AD203B41FA5}">
                      <a16:colId xmlns:a16="http://schemas.microsoft.com/office/drawing/2014/main" val="2671313774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700682134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691725442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151036137"/>
                    </a:ext>
                  </a:extLst>
                </a:gridCol>
                <a:gridCol w="1778416">
                  <a:extLst>
                    <a:ext uri="{9D8B030D-6E8A-4147-A177-3AD203B41FA5}">
                      <a16:colId xmlns:a16="http://schemas.microsoft.com/office/drawing/2014/main" val="3013769506"/>
                    </a:ext>
                  </a:extLst>
                </a:gridCol>
              </a:tblGrid>
              <a:tr h="501158">
                <a:tc>
                  <a:txBody>
                    <a:bodyPr/>
                    <a:lstStyle/>
                    <a:p>
                      <a:pPr algn="l"/>
                      <a:r>
                        <a:rPr lang="en-SK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K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K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</a:t>
                      </a: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095057564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453465607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650305379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3171782902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093253142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940445417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4152265499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2711881736"/>
                  </a:ext>
                </a:extLst>
              </a:tr>
              <a:tr h="5011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 sit amet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SK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F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Consetuer</a:t>
                      </a:r>
                      <a:endParaRPr kumimoji="0" lang="en-SK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0F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63440" anchor="ctr"/>
                </a:tc>
                <a:extLst>
                  <a:ext uri="{0D108BD9-81ED-4DB2-BD59-A6C34878D82A}">
                    <a16:rowId xmlns:a16="http://schemas.microsoft.com/office/drawing/2014/main" val="406500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32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949" y="564100"/>
            <a:ext cx="8892080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Graf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C0DDAF-E7DD-1714-63EA-82B0854F1F1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08294838"/>
              </p:ext>
            </p:extLst>
          </p:nvPr>
        </p:nvGraphicFramePr>
        <p:xfrm>
          <a:off x="2235549" y="510194"/>
          <a:ext cx="8267351" cy="573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39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4528" y="564100"/>
            <a:ext cx="4895480" cy="7069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Zadajte</a:t>
            </a:r>
            <a:r>
              <a:rPr lang="en-GB" dirty="0"/>
              <a:t> </a:t>
            </a:r>
            <a:r>
              <a:rPr lang="en-GB" dirty="0" err="1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530" y="2437871"/>
            <a:ext cx="4895480" cy="3845576"/>
          </a:xfrm>
        </p:spPr>
        <p:txBody>
          <a:bodyPr/>
          <a:lstStyle>
            <a:lvl1pPr marL="285750" indent="-285750" algn="l">
              <a:buFont typeface="Arial" panose="020B0604020202020204" pitchFamily="34" charset="0"/>
              <a:buChar char="•"/>
              <a:defRPr sz="1400"/>
            </a:lvl1pPr>
            <a:lvl2pPr marL="742950" indent="-285750" algn="l">
              <a:buFont typeface="Arial" panose="020B0604020202020204" pitchFamily="34" charset="0"/>
              <a:buChar char="•"/>
              <a:defRPr sz="1400"/>
            </a:lvl2pPr>
            <a:lvl3pPr marL="1085850" indent="-171450" algn="l">
              <a:buFont typeface="Arial" panose="020B0604020202020204" pitchFamily="34" charset="0"/>
              <a:buChar char="•"/>
              <a:defRPr sz="1100"/>
            </a:lvl3pPr>
            <a:lvl4pPr marL="1543050" indent="-171450" algn="l">
              <a:buFont typeface="Arial" panose="020B0604020202020204" pitchFamily="34" charset="0"/>
              <a:buChar char="•"/>
              <a:defRPr sz="1100"/>
            </a:lvl4pPr>
            <a:lvl5pPr marL="2000250" indent="-171450" algn="l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4767" y="6246871"/>
            <a:ext cx="537635" cy="209472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35FD2E40-A740-D946-82CD-2805CD7DAD71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AC26B41-288E-0953-A5B2-194D20785D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54528" y="1787996"/>
            <a:ext cx="4895480" cy="576262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Zadajte podnadpis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B26327-4938-415C-6DA0-92BC9EA1AE1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4775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SK"/>
              <a:t>Kliknite pre nahratie fotky</a:t>
            </a:r>
          </a:p>
        </p:txBody>
      </p:sp>
    </p:spTree>
    <p:extLst>
      <p:ext uri="{BB962C8B-B14F-4D97-AF65-F5344CB8AC3E}">
        <p14:creationId xmlns:p14="http://schemas.microsoft.com/office/powerpoint/2010/main" val="98377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blue rectangle&#10;&#10;AI-generated content may be incorrect.">
            <a:extLst>
              <a:ext uri="{FF2B5EF4-FFF2-40B4-BE49-F238E27FC236}">
                <a16:creationId xmlns:a16="http://schemas.microsoft.com/office/drawing/2014/main" id="{D46360A6-3930-3C3C-D80E-61519E442117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109200" y="0"/>
            <a:ext cx="20828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347891" y="6245166"/>
            <a:ext cx="537635" cy="2094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A logo with a red and blue line&#10;&#10;AI-generated content may be incorrect.">
            <a:extLst>
              <a:ext uri="{FF2B5EF4-FFF2-40B4-BE49-F238E27FC236}">
                <a16:creationId xmlns:a16="http://schemas.microsoft.com/office/drawing/2014/main" id="{E35B1D86-D2C3-7D6D-79F7-A006CA18D2F2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19926" y="394221"/>
            <a:ext cx="762689" cy="745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49" r:id="rId2"/>
    <p:sldLayoutId id="2147483674" r:id="rId3"/>
    <p:sldLayoutId id="2147483675" r:id="rId4"/>
    <p:sldLayoutId id="2147483676" r:id="rId5"/>
    <p:sldLayoutId id="2147483699" r:id="rId6"/>
    <p:sldLayoutId id="2147483700" r:id="rId7"/>
    <p:sldLayoutId id="2147483702" r:id="rId8"/>
    <p:sldLayoutId id="2147483678" r:id="rId9"/>
    <p:sldLayoutId id="2147483656" r:id="rId10"/>
    <p:sldLayoutId id="2147483687" r:id="rId11"/>
    <p:sldLayoutId id="2147483688" r:id="rId12"/>
    <p:sldLayoutId id="2147483689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90" r:id="rId22"/>
    <p:sldLayoutId id="2147483691" r:id="rId23"/>
    <p:sldLayoutId id="2147483695" r:id="rId24"/>
    <p:sldLayoutId id="2147483696" r:id="rId25"/>
    <p:sldLayoutId id="2147483697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repc.cvtisr.sk/dokumentacia/odborny-hodnotitelsky-organ-crepc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ofscience.zendesk.com/hc/en-us/articles/26916283577745-Document-Types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uthorservices.taylorandfrancis.com/publishing-your-research/writing-your-paper/how-to-write-review-article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ature.com/natrevearthenviron/conten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pc.cvtisr.sk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crepc.s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4BC1-F314-6411-404F-A59E099F5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651" y="2156607"/>
            <a:ext cx="6443741" cy="2544786"/>
          </a:xfrm>
        </p:spPr>
        <p:txBody>
          <a:bodyPr/>
          <a:lstStyle/>
          <a:p>
            <a:r>
              <a:rPr lang="sk-SK" dirty="0" err="1"/>
              <a:t>Webinár</a:t>
            </a:r>
            <a:r>
              <a:rPr lang="sk-SK" dirty="0"/>
              <a:t> CREPČ pre autorov</a:t>
            </a:r>
            <a:endParaRPr lang="en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6FBA2-F6B5-3CF1-E3E1-1B1B80554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650" y="4864798"/>
            <a:ext cx="7522733" cy="1161097"/>
          </a:xfrm>
        </p:spPr>
        <p:txBody>
          <a:bodyPr>
            <a:normAutofit fontScale="92500" lnSpcReduction="20000"/>
          </a:bodyPr>
          <a:lstStyle/>
          <a:p>
            <a:r>
              <a:rPr lang="sk-SK" sz="1400" dirty="0"/>
              <a:t>17.6.2026</a:t>
            </a:r>
          </a:p>
          <a:p>
            <a:r>
              <a:rPr lang="sk-SK" sz="1400" dirty="0"/>
              <a:t>Oddelenie pre hodnotenie publikačnej činnosti</a:t>
            </a:r>
          </a:p>
          <a:p>
            <a:r>
              <a:rPr lang="sk-SK" sz="1400" dirty="0"/>
              <a:t>Odbor hodnotenia vedy</a:t>
            </a:r>
          </a:p>
          <a:p>
            <a:r>
              <a:rPr lang="sk-SK" sz="1400" dirty="0"/>
              <a:t>centrum vedecko-technických informácií SR</a:t>
            </a:r>
            <a:endParaRPr lang="en-SK" sz="1400" dirty="0"/>
          </a:p>
        </p:txBody>
      </p:sp>
    </p:spTree>
    <p:extLst>
      <p:ext uri="{BB962C8B-B14F-4D97-AF65-F5344CB8AC3E}">
        <p14:creationId xmlns:p14="http://schemas.microsoft.com/office/powerpoint/2010/main" val="210259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63168-6A34-4656-E96B-7DA51DBA9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33032-79C1-27C5-56C7-7BE55F34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Verifikácia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84096D9E-389E-3E2C-0D95-7A1F064E0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600" dirty="0"/>
              <a:t>Vykonáva OHPČ</a:t>
            </a:r>
          </a:p>
          <a:p>
            <a:pPr marL="0" indent="0">
              <a:buNone/>
            </a:pPr>
            <a:r>
              <a:rPr lang="sk-SK" sz="1600" dirty="0"/>
              <a:t>(Oddelenie pre hodnotenie publikačnej činnosti)</a:t>
            </a:r>
          </a:p>
          <a:p>
            <a:r>
              <a:rPr lang="sk-SK" sz="1600" dirty="0"/>
              <a:t>Verifikujú sa všetky záznamy</a:t>
            </a:r>
          </a:p>
          <a:p>
            <a:r>
              <a:rPr lang="sk-SK" sz="1600" dirty="0"/>
              <a:t>Komunikácia s akademickými knižnicami mailom, telefonicky a priamo v CREPČ</a:t>
            </a:r>
          </a:p>
          <a:p>
            <a:r>
              <a:rPr lang="sk-SK" sz="1600" dirty="0"/>
              <a:t>V zmysle zákona </a:t>
            </a:r>
            <a:r>
              <a:rPr lang="sk-SK" sz="1600" b="1" dirty="0"/>
              <a:t>nie je </a:t>
            </a:r>
            <a:r>
              <a:rPr lang="sk-SK" sz="1600" dirty="0"/>
              <a:t>možné podať opravný prostriedok – kategórie v zásade mení knižnica po uzatvorení prípadu</a:t>
            </a:r>
          </a:p>
          <a:p>
            <a:endParaRPr lang="sk-SK" sz="1600" dirty="0"/>
          </a:p>
          <a:p>
            <a:pPr lvl="1"/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1ABD14E-168B-4472-77A3-893267AC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CD4E1AB6-F80F-4A44-1831-8A973DB2EB3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Formálna verifikácia</a:t>
            </a: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AC1162CB-89F4-FB43-4C0E-FC40294834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4528" y="2083243"/>
            <a:ext cx="4648733" cy="2872805"/>
          </a:xfrm>
        </p:spPr>
        <p:txBody>
          <a:bodyPr>
            <a:normAutofit/>
          </a:bodyPr>
          <a:lstStyle/>
          <a:p>
            <a:r>
              <a:rPr lang="sk-SK" sz="1600" dirty="0"/>
              <a:t>Vykonáva OHO</a:t>
            </a:r>
          </a:p>
          <a:p>
            <a:pPr marL="0" indent="0">
              <a:buNone/>
            </a:pPr>
            <a:r>
              <a:rPr lang="sk-SK" sz="1600" dirty="0"/>
              <a:t>(Odborný hodnotiteľský orgán)</a:t>
            </a:r>
          </a:p>
          <a:p>
            <a:r>
              <a:rPr lang="sk-SK" sz="1600" dirty="0"/>
              <a:t>Verifikujú sa vybrané záznamy</a:t>
            </a:r>
          </a:p>
          <a:p>
            <a:r>
              <a:rPr lang="sk-SK" sz="1600" dirty="0"/>
              <a:t>Komunikácia s akademickými knižnicami listom a mailom</a:t>
            </a:r>
          </a:p>
          <a:p>
            <a:r>
              <a:rPr lang="sk-SK" sz="1600" dirty="0"/>
              <a:t>V zmysle zákona je možné podať opravný prostriedok do </a:t>
            </a:r>
            <a:r>
              <a:rPr lang="sk-SK" sz="1600" b="1" dirty="0"/>
              <a:t>20</a:t>
            </a:r>
            <a:r>
              <a:rPr lang="sk-SK" sz="1600" dirty="0"/>
              <a:t> pracovných dní a OHO má </a:t>
            </a:r>
            <a:r>
              <a:rPr lang="sk-SK" sz="1600" b="1" dirty="0"/>
              <a:t>60</a:t>
            </a:r>
            <a:r>
              <a:rPr lang="sk-SK" sz="1600" dirty="0"/>
              <a:t> pracovných dní na vyjadrenie k námietke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74AE08B7-FAD2-3E12-1772-56D5BF9AE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Obsahová verifikácia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5C5FB46-6AA0-7463-27AF-8E1E9517A567}"/>
              </a:ext>
            </a:extLst>
          </p:cNvPr>
          <p:cNvSpPr txBox="1"/>
          <p:nvPr/>
        </p:nvSpPr>
        <p:spPr>
          <a:xfrm>
            <a:off x="736948" y="5142022"/>
            <a:ext cx="941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 oboch prípadoch informovanie autorov zabezpečuje akademická knižnica, pričom k priamej komunikácii medzi CVTI SR a autorom nedochádza.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7716970-267C-2A8C-5D76-B73CCC5F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5A2105-69B9-0ED1-2A8F-004E4C26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Predmet verifikácie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28EF483C-6F28-DF5B-900B-178A9736B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800" dirty="0"/>
              <a:t>Overuje sa najmä:</a:t>
            </a:r>
            <a:endParaRPr lang="sk-SK" sz="1600" dirty="0"/>
          </a:p>
          <a:p>
            <a:pPr lvl="1"/>
            <a:r>
              <a:rPr lang="sk-SK" sz="1600" dirty="0"/>
              <a:t>Typ dokumentu</a:t>
            </a:r>
          </a:p>
          <a:p>
            <a:pPr lvl="1"/>
            <a:r>
              <a:rPr lang="sk-SK" sz="1600" dirty="0"/>
              <a:t>Cieľová skupina</a:t>
            </a:r>
          </a:p>
          <a:p>
            <a:pPr lvl="1"/>
            <a:r>
              <a:rPr lang="sk-SK" sz="1600" dirty="0"/>
              <a:t>Recenzné konanie</a:t>
            </a:r>
          </a:p>
          <a:p>
            <a:pPr lvl="2"/>
            <a:r>
              <a:rPr lang="sk-SK" sz="1300" dirty="0"/>
              <a:t>Recenzenti uvedení na publikácii</a:t>
            </a:r>
          </a:p>
          <a:p>
            <a:pPr lvl="2"/>
            <a:r>
              <a:rPr lang="sk-SK" sz="1300" dirty="0"/>
              <a:t>Anonymné recenzné konanie</a:t>
            </a:r>
          </a:p>
          <a:p>
            <a:pPr lvl="2"/>
            <a:r>
              <a:rPr lang="sk-SK" sz="1300" dirty="0"/>
              <a:t>Vydavateľ zo zoznamu</a:t>
            </a:r>
          </a:p>
          <a:p>
            <a:pPr lvl="2"/>
            <a:r>
              <a:rPr lang="sk-SK" sz="1300" dirty="0"/>
              <a:t>Potvrdenie od vydavateľa</a:t>
            </a:r>
          </a:p>
          <a:p>
            <a:pPr lvl="1"/>
            <a:r>
              <a:rPr lang="sk-SK" sz="1600" dirty="0"/>
              <a:t>Obsah voči iným publikáciám</a:t>
            </a:r>
          </a:p>
          <a:p>
            <a:pPr lvl="1"/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088C145-0379-D5EB-D557-60F6AF95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8E510B95-F1BB-ACCB-FB0E-257B481BFDE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Formálna verifikácia</a:t>
            </a:r>
          </a:p>
        </p:txBody>
      </p:sp>
      <p:sp>
        <p:nvSpPr>
          <p:cNvPr id="10" name="Zástupný objekt pre obsah 9">
            <a:extLst>
              <a:ext uri="{FF2B5EF4-FFF2-40B4-BE49-F238E27FC236}">
                <a16:creationId xmlns:a16="http://schemas.microsoft.com/office/drawing/2014/main" id="{4D715D54-21DD-88A2-17CF-E447CCC438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4528" y="2083243"/>
            <a:ext cx="4648733" cy="3929810"/>
          </a:xfrm>
        </p:spPr>
        <p:txBody>
          <a:bodyPr>
            <a:normAutofit/>
          </a:bodyPr>
          <a:lstStyle/>
          <a:p>
            <a:r>
              <a:rPr lang="sk-SK" sz="1800" dirty="0"/>
              <a:t>Overuje sa najmä:</a:t>
            </a:r>
          </a:p>
          <a:p>
            <a:pPr lvl="1"/>
            <a:r>
              <a:rPr lang="sk-SK" sz="1600" dirty="0"/>
              <a:t>Aktuálnosť témy v čase vydania</a:t>
            </a:r>
          </a:p>
          <a:p>
            <a:pPr lvl="1"/>
            <a:r>
              <a:rPr lang="sk-SK" sz="1600" dirty="0"/>
              <a:t>Ciele publikácie / výskumu a riešenie vedeckého problému</a:t>
            </a:r>
          </a:p>
          <a:p>
            <a:pPr lvl="1"/>
            <a:r>
              <a:rPr lang="sk-SK" sz="1600" dirty="0"/>
              <a:t>Metodológia</a:t>
            </a:r>
          </a:p>
          <a:p>
            <a:pPr lvl="1"/>
            <a:r>
              <a:rPr lang="sk-SK" sz="1600" dirty="0"/>
              <a:t>Výsledky vlastného výskumu a závery</a:t>
            </a:r>
          </a:p>
          <a:p>
            <a:pPr lvl="1"/>
            <a:r>
              <a:rPr lang="sk-SK" sz="1600" dirty="0"/>
              <a:t>Obsah nových doposiaľ nepublikovaných informácií</a:t>
            </a:r>
          </a:p>
          <a:p>
            <a:pPr lvl="1"/>
            <a:r>
              <a:rPr lang="sk-SK" sz="1600" dirty="0"/>
              <a:t>Použité zdroje</a:t>
            </a:r>
          </a:p>
          <a:p>
            <a:pPr lvl="1"/>
            <a:r>
              <a:rPr lang="sk-SK" sz="1600" dirty="0"/>
              <a:t>Štýl publikácie</a:t>
            </a:r>
          </a:p>
          <a:p>
            <a:pPr lvl="1"/>
            <a:r>
              <a:rPr lang="sk-SK" sz="1600" dirty="0"/>
              <a:t>Cieľová skupina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863318B-7FCA-A5C9-D8AE-770BD7297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Obsahová verifikácia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467E435-9BC1-EA57-D963-8FA3D5BD3538}"/>
              </a:ext>
            </a:extLst>
          </p:cNvPr>
          <p:cNvSpPr txBox="1"/>
          <p:nvPr/>
        </p:nvSpPr>
        <p:spPr>
          <a:xfrm>
            <a:off x="3170960" y="6013053"/>
            <a:ext cx="53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Oba stupne verifikácie ovplyvňujú kategóriu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1CB5D3D3-FF49-50E7-216E-C2EF0FB1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>
            <a:extLst>
              <a:ext uri="{FF2B5EF4-FFF2-40B4-BE49-F238E27FC236}">
                <a16:creationId xmlns:a16="http://schemas.microsoft.com/office/drawing/2014/main" id="{2C4E32D9-2FB1-EA3A-B069-428EABC2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Odborný hodnotiteľský orgán</a:t>
            </a:r>
          </a:p>
        </p:txBody>
      </p:sp>
      <p:sp>
        <p:nvSpPr>
          <p:cNvPr id="20" name="Zástupný objekt pre obsah 19">
            <a:extLst>
              <a:ext uri="{FF2B5EF4-FFF2-40B4-BE49-F238E27FC236}">
                <a16:creationId xmlns:a16="http://schemas.microsoft.com/office/drawing/2014/main" id="{FCCC349A-18F6-2D40-A5CE-E25A66A0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1" y="1751420"/>
            <a:ext cx="8892080" cy="4495451"/>
          </a:xfrm>
        </p:spPr>
        <p:txBody>
          <a:bodyPr>
            <a:normAutofit/>
          </a:bodyPr>
          <a:lstStyle/>
          <a:p>
            <a:r>
              <a:rPr lang="sk-SK" sz="1600" dirty="0"/>
              <a:t>Riadi sa platnou legislatívou, metodikou evidencie publikačnej činnosti a Štatútom OHO CREPČ</a:t>
            </a:r>
          </a:p>
          <a:p>
            <a:pPr marL="0" indent="0">
              <a:buNone/>
            </a:pPr>
            <a:r>
              <a:rPr lang="sk-SK" sz="1600" dirty="0">
                <a:hlinkClick r:id="rId2"/>
              </a:rPr>
              <a:t>https://crepc.cvtisr.sk/dokumentacia/odborny-hodnotitelsky-organ-crepc/</a:t>
            </a:r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Členov nominujú vysoké školy</a:t>
            </a:r>
          </a:p>
          <a:p>
            <a:r>
              <a:rPr lang="sk-SK" sz="1600" dirty="0"/>
              <a:t>Menuje generálny riaditeľ CVTI SR</a:t>
            </a:r>
          </a:p>
          <a:p>
            <a:r>
              <a:rPr lang="sk-SK" sz="1600" dirty="0"/>
              <a:t>Maximálne 3 nominácie na oblasť výskumu za jednu vysokú školu</a:t>
            </a:r>
          </a:p>
          <a:p>
            <a:r>
              <a:rPr lang="sk-SK" sz="1600" dirty="0"/>
              <a:t>Členstvo platí 1 rok, ale je možné ho zopakovať</a:t>
            </a:r>
          </a:p>
          <a:p>
            <a:r>
              <a:rPr lang="sk-SK" sz="1600" dirty="0"/>
              <a:t>Nie rektori, prorektori, dekani, prodekani</a:t>
            </a:r>
          </a:p>
          <a:p>
            <a:r>
              <a:rPr lang="sk-SK" sz="1600" dirty="0"/>
              <a:t>Výzva vysokým školám sa posiela v novembri</a:t>
            </a:r>
          </a:p>
          <a:p>
            <a:endParaRPr lang="sk-SK" sz="16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73DBC1A-3F25-DF97-9E7B-545CC45F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364D1E37-D891-E634-8E57-82B401E4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2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46F5D-B305-13ED-1B6C-350619451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Konkrétne prípady</a:t>
            </a:r>
          </a:p>
        </p:txBody>
      </p:sp>
    </p:spTree>
    <p:extLst>
      <p:ext uri="{BB962C8B-B14F-4D97-AF65-F5344CB8AC3E}">
        <p14:creationId xmlns:p14="http://schemas.microsoft.com/office/powerpoint/2010/main" val="249506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71BD9-0619-7C35-8201-599C1E14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Vedecká publikácia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F4A39D-0A15-14EE-ED33-772F87E0B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800" dirty="0"/>
              <a:t>Výstup publikačnej činnosti sa eviduje ako vedecký, ak</a:t>
            </a:r>
          </a:p>
          <a:p>
            <a:pPr lvl="1" algn="just"/>
            <a:r>
              <a:rPr lang="sk-SK" sz="1600" dirty="0"/>
              <a:t>je určený vedeckej komunite z príslušnej oblasti výskumu,</a:t>
            </a:r>
          </a:p>
          <a:p>
            <a:pPr lvl="1" algn="just"/>
            <a:r>
              <a:rPr lang="sk-SK" sz="1600" dirty="0"/>
              <a:t>je založený na vedeckej činnosti a vedeckých výsledkoch,</a:t>
            </a:r>
          </a:p>
          <a:p>
            <a:pPr lvl="1" algn="just"/>
            <a:r>
              <a:rPr lang="sk-SK" sz="1600" dirty="0"/>
              <a:t>obsahuje pôvodné výsledky vlastnej vedeckej práce autora alebo autorského kolektívu,</a:t>
            </a:r>
          </a:p>
          <a:p>
            <a:pPr lvl="1" algn="just"/>
            <a:r>
              <a:rPr lang="sk-SK" sz="1600" dirty="0"/>
              <a:t>prináša nové informácie vo vzťahu k poznatkom v príslušnej oblasti výskumu,</a:t>
            </a:r>
          </a:p>
          <a:p>
            <a:pPr lvl="1" algn="just"/>
            <a:r>
              <a:rPr lang="sk-SK" sz="1600" dirty="0"/>
              <a:t>je spracovaný tak, že je možné overiť jeho výsledky,</a:t>
            </a:r>
          </a:p>
          <a:p>
            <a:pPr lvl="1" algn="just"/>
            <a:r>
              <a:rPr lang="sk-SK" sz="1600" dirty="0"/>
              <a:t>je predmetom recenzného konania a</a:t>
            </a:r>
          </a:p>
          <a:p>
            <a:pPr lvl="1" algn="just"/>
            <a:r>
              <a:rPr lang="sk-SK" sz="1600" dirty="0"/>
              <a:t>má medzinárodné štandardné číslo knihy ISBN, medzinárodné štandardné číslo seriálu ISSN, identifikátor digitálneho objektu DOI alebo iné štandardné číslo pre príslušný typ výstupu publikačnej činnosti.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BF0AC6-E0D1-6884-2EE2-549316F0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07FFF4-8246-C04C-4BE4-F3112AABA40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Vyhláška § 1, odsek 5</a:t>
            </a: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98C66883-A9C6-888C-9290-36374914B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2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06CE9-91B9-67C1-AB73-95CD54BFB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474F0-6C58-64D1-89F6-2323DD47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Odborná publikácia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72B190-E95D-5951-7A20-3303B3E2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800" dirty="0"/>
              <a:t>Výstup publikačnej činnosti sa eviduje ako odborný, ak</a:t>
            </a:r>
          </a:p>
          <a:p>
            <a:pPr lvl="1" algn="just"/>
            <a:r>
              <a:rPr lang="sk-SK" sz="1600" dirty="0"/>
              <a:t>prináša informácie založené najmä na výskume, ktoré využíva odborná komunita,</a:t>
            </a:r>
          </a:p>
          <a:p>
            <a:pPr lvl="1" algn="just"/>
            <a:r>
              <a:rPr lang="sk-SK" sz="1600" dirty="0"/>
              <a:t>nemá vedecko-objaviteľský charakter, ale jeho spracovanie si vyžaduje znalosti z príslušnej oblasti výskumu a</a:t>
            </a:r>
          </a:p>
          <a:p>
            <a:pPr lvl="1" algn="just"/>
            <a:r>
              <a:rPr lang="sk-SK" sz="1600" dirty="0"/>
              <a:t>nespĺňa požiadavky podľa odseku 5 písm. a) až e).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028F215-EDCF-553A-4E21-E590C6C5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B93BBB-A059-36A2-64B3-FCEA3710989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Vyhláška § 1, odsek 6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584DED9-7BB4-763D-DF20-991849406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60012-693A-9AE3-88DA-D20D4DFE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Recenzovanie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B4993-EE99-3985-AF75-B3448CE5C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/>
              <a:t>Recenzné konanie </a:t>
            </a:r>
            <a:r>
              <a:rPr lang="sk-SK" dirty="0"/>
              <a:t>– postup, pri ktorom vydavateľ požaduje od odborníkov v príslušnej oblasti výskumu </a:t>
            </a:r>
            <a:r>
              <a:rPr lang="sk-SK" b="1" dirty="0"/>
              <a:t>hodnotenie rukopisov </a:t>
            </a:r>
            <a:r>
              <a:rPr lang="sk-SK" dirty="0"/>
              <a:t>určených na publikovanie. V rámci recenzného konania sú recenzenti renomovanými výskumníkmi, odborníkmi </a:t>
            </a:r>
            <a:r>
              <a:rPr lang="sk-SK" b="1" dirty="0"/>
              <a:t>z iného pracoviska ako autor </a:t>
            </a:r>
            <a:r>
              <a:rPr lang="sk-SK" dirty="0"/>
              <a:t>a zároveň </a:t>
            </a:r>
            <a:r>
              <a:rPr lang="sk-SK" b="1" dirty="0"/>
              <a:t>nie sú autormi alebo editormi príslušnej publikácie</a:t>
            </a:r>
            <a:r>
              <a:rPr lang="sk-SK" dirty="0"/>
              <a:t>. Recenzenti hodnotia najmä komplexnosť témy, teoretické rámce, spoľahlivosť realizácie výskumu a jeho presnosť, pôvodnosť výsledkov a novosť vo vzťahu k predošlému výskumu v príslušnej oblasti výskumu. Hodnotenie pokrýva celý rukopis a stanovisko recenzenta o recenzovaní sa doručuje autorovi.</a:t>
            </a:r>
          </a:p>
          <a:p>
            <a:endParaRPr lang="sk-SK" dirty="0"/>
          </a:p>
          <a:p>
            <a:r>
              <a:rPr lang="sk-SK" sz="1800" dirty="0"/>
              <a:t>Editor = zostavovateľ</a:t>
            </a:r>
          </a:p>
          <a:p>
            <a:r>
              <a:rPr lang="sk-SK" sz="1800" dirty="0"/>
              <a:t>Pracovisko = katedra</a:t>
            </a:r>
          </a:p>
          <a:p>
            <a:endParaRPr lang="sk-SK" sz="18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4B34C47-7CF4-711D-5EEA-A74B299A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BBF148-2D3B-5CDF-FB43-CA6DCAD8629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Vyhláška – Príloha č. 10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35B1D61-BCB7-9A14-66C8-2C385E3A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8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DFE7-07B8-702C-FB3F-63A5A8581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C220C-5B46-DE69-325D-C8E675A7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Recenzovanie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CE5667-46EE-BE42-4AEC-ED861ED0B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Bližšie popisuje konkrétne mechanizmy</a:t>
            </a:r>
          </a:p>
          <a:p>
            <a:endParaRPr lang="sk-SK" dirty="0"/>
          </a:p>
          <a:p>
            <a:r>
              <a:rPr lang="sk-SK" dirty="0"/>
              <a:t>Domáce vydanie</a:t>
            </a:r>
          </a:p>
          <a:p>
            <a:pPr lvl="1"/>
            <a:r>
              <a:rPr lang="sk-SK" dirty="0"/>
              <a:t>aspoň </a:t>
            </a:r>
            <a:r>
              <a:rPr lang="sk-SK" b="1" dirty="0"/>
              <a:t>2</a:t>
            </a:r>
            <a:r>
              <a:rPr lang="sk-SK" dirty="0"/>
              <a:t> recenzenti (pre článok aspoň </a:t>
            </a:r>
            <a:r>
              <a:rPr lang="sk-SK" b="1" dirty="0"/>
              <a:t>1</a:t>
            </a:r>
            <a:r>
              <a:rPr lang="sk-SK" dirty="0"/>
              <a:t> recenzent), alebo</a:t>
            </a:r>
          </a:p>
          <a:p>
            <a:pPr lvl="1"/>
            <a:r>
              <a:rPr lang="sk-SK" dirty="0"/>
              <a:t>v publikácii je uvedená </a:t>
            </a:r>
            <a:r>
              <a:rPr lang="sk-SK" b="1" dirty="0"/>
              <a:t>informácia o anonymnom </a:t>
            </a:r>
            <a:r>
              <a:rPr lang="sk-SK" dirty="0"/>
              <a:t>recenzovaní</a:t>
            </a:r>
          </a:p>
          <a:p>
            <a:pPr lvl="1"/>
            <a:endParaRPr lang="sk-SK" dirty="0"/>
          </a:p>
          <a:p>
            <a:r>
              <a:rPr lang="sk-SK" dirty="0"/>
              <a:t>Zahraničné vydanie</a:t>
            </a:r>
          </a:p>
          <a:p>
            <a:pPr lvl="1"/>
            <a:r>
              <a:rPr lang="sk-SK" dirty="0"/>
              <a:t>aspoň </a:t>
            </a:r>
            <a:r>
              <a:rPr lang="sk-SK" b="1" dirty="0"/>
              <a:t>1</a:t>
            </a:r>
            <a:r>
              <a:rPr lang="sk-SK" dirty="0"/>
              <a:t> recenzent, alebo</a:t>
            </a:r>
          </a:p>
          <a:p>
            <a:pPr lvl="1"/>
            <a:r>
              <a:rPr lang="sk-SK" dirty="0"/>
              <a:t>v publikácii je uvedená </a:t>
            </a:r>
            <a:r>
              <a:rPr lang="sk-SK" b="1" dirty="0"/>
              <a:t>informácia o anonymnom </a:t>
            </a:r>
            <a:r>
              <a:rPr lang="sk-SK" dirty="0"/>
              <a:t>recenzovaní, alebo</a:t>
            </a:r>
          </a:p>
          <a:p>
            <a:pPr lvl="1"/>
            <a:r>
              <a:rPr lang="sk-SK" dirty="0"/>
              <a:t>vydavateľ sa nachádza v </a:t>
            </a:r>
            <a:r>
              <a:rPr lang="sk-SK" b="1" dirty="0"/>
              <a:t>Zozname</a:t>
            </a:r>
            <a:r>
              <a:rPr lang="sk-SK" dirty="0"/>
              <a:t> zahraničných vydavateľstiev vedeckej literatúry, ktoré uskutočňujú anonymné recenzné konanie, alebo</a:t>
            </a:r>
          </a:p>
          <a:p>
            <a:pPr lvl="1"/>
            <a:r>
              <a:rPr lang="sk-SK" dirty="0"/>
              <a:t>doručené </a:t>
            </a:r>
            <a:r>
              <a:rPr lang="sk-SK" b="1" dirty="0"/>
              <a:t>potvrdenie</a:t>
            </a:r>
            <a:r>
              <a:rPr lang="sk-SK" dirty="0"/>
              <a:t> o recenzovaní publikácie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6C33813-C743-5FA5-6F8D-991AAB35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047719-B062-588A-5F45-CE43307EA36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Metodika evidencie publikačnej činnosti – kapitola 6.3.9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E3651E3-84EA-2094-A944-F5310A779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9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141FB-85F4-58CF-2D86-8F78F4FB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Recenzovanie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9B97C7-A306-CB37-A6D1-E5E94F405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Vysokoškolská učebnica </a:t>
            </a:r>
            <a:r>
              <a:rPr lang="sk-SK" dirty="0"/>
              <a:t>evidovaná po kapitolách (6 záznamov) vydaná na Slovensku:</a:t>
            </a:r>
          </a:p>
          <a:p>
            <a:pPr lvl="1"/>
            <a:r>
              <a:rPr lang="sk-SK" dirty="0"/>
              <a:t>Prvá kapitola autora z </a:t>
            </a:r>
            <a:r>
              <a:rPr lang="sk-SK" i="1" u="sng" dirty="0"/>
              <a:t>Katedry geodézie</a:t>
            </a:r>
          </a:p>
          <a:p>
            <a:pPr lvl="1"/>
            <a:r>
              <a:rPr lang="sk-SK" dirty="0"/>
              <a:t>Druhá až piata kapitola autora z </a:t>
            </a:r>
            <a:r>
              <a:rPr lang="sk-SK" i="1" dirty="0"/>
              <a:t>Katedry </a:t>
            </a:r>
            <a:r>
              <a:rPr lang="sk-SK" i="1" dirty="0" err="1"/>
              <a:t>geotechniky</a:t>
            </a:r>
            <a:endParaRPr lang="sk-SK" i="1" dirty="0"/>
          </a:p>
          <a:p>
            <a:pPr lvl="1"/>
            <a:r>
              <a:rPr lang="sk-SK" dirty="0"/>
              <a:t>Recenzenti:</a:t>
            </a:r>
          </a:p>
          <a:p>
            <a:pPr lvl="2"/>
            <a:r>
              <a:rPr lang="sk-SK" dirty="0"/>
              <a:t>1. recenzent je z </a:t>
            </a:r>
            <a:r>
              <a:rPr lang="sk-SK" i="1" u="sng" dirty="0"/>
              <a:t>Katedry geodézie</a:t>
            </a:r>
          </a:p>
          <a:p>
            <a:pPr lvl="2"/>
            <a:r>
              <a:rPr lang="sk-SK" dirty="0"/>
              <a:t>2. recenzent je z </a:t>
            </a:r>
            <a:r>
              <a:rPr lang="sk-SK" i="1" dirty="0"/>
              <a:t>Katedry stavebnej mechaniky</a:t>
            </a:r>
          </a:p>
          <a:p>
            <a:pPr lvl="2"/>
            <a:endParaRPr lang="sk-SK" dirty="0"/>
          </a:p>
          <a:p>
            <a:pPr marL="457200" lvl="1" indent="0">
              <a:buNone/>
            </a:pPr>
            <a:endParaRPr lang="sk-SK" dirty="0"/>
          </a:p>
          <a:p>
            <a:pPr lvl="1"/>
            <a:r>
              <a:rPr lang="sk-SK" dirty="0">
                <a:solidFill>
                  <a:srgbClr val="FF0000"/>
                </a:solidFill>
              </a:rPr>
              <a:t>Žiadna kapitola nie je považovaná za recenzovanú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291EE54-CB0F-3DD5-887F-A56B8843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536B3C-AE9E-FF78-978D-46B84F5D6AE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Príklad 1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EEDF728-7AD3-B318-D849-4E5DFB62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7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CF8F7-94B4-DD74-47E2-80D8BF0C4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8A630-B942-E204-BC74-D55EFA3A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Recenzovanie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7FFFDF-0227-D8F1-19C8-458C437C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Vysokoškolská učebnica </a:t>
            </a:r>
            <a:r>
              <a:rPr lang="sk-SK" dirty="0"/>
              <a:t>evidovaná po kapitolách (6 záznamov) vydaná na Slovensku:</a:t>
            </a:r>
          </a:p>
          <a:p>
            <a:pPr lvl="1"/>
            <a:r>
              <a:rPr lang="sk-SK" dirty="0"/>
              <a:t>Prvá kapitola autora z </a:t>
            </a:r>
            <a:r>
              <a:rPr lang="sk-SK" i="1" u="sng" dirty="0"/>
              <a:t>Katedry geodézie</a:t>
            </a:r>
          </a:p>
          <a:p>
            <a:pPr lvl="1"/>
            <a:r>
              <a:rPr lang="sk-SK" dirty="0"/>
              <a:t>Druhá až piata kapitola autora z </a:t>
            </a:r>
            <a:r>
              <a:rPr lang="sk-SK" i="1" dirty="0"/>
              <a:t>Katedry </a:t>
            </a:r>
            <a:r>
              <a:rPr lang="sk-SK" i="1" dirty="0" err="1"/>
              <a:t>geotechniky</a:t>
            </a:r>
            <a:endParaRPr lang="sk-SK" i="1" dirty="0"/>
          </a:p>
          <a:p>
            <a:pPr lvl="1"/>
            <a:r>
              <a:rPr lang="sk-SK" dirty="0"/>
              <a:t>Recenzenti:</a:t>
            </a:r>
          </a:p>
          <a:p>
            <a:pPr lvl="2"/>
            <a:r>
              <a:rPr lang="sk-SK" dirty="0"/>
              <a:t>1. recenzent je z </a:t>
            </a:r>
            <a:r>
              <a:rPr lang="sk-SK" i="1" u="sng" dirty="0"/>
              <a:t>Katedry geodézie</a:t>
            </a:r>
          </a:p>
          <a:p>
            <a:pPr lvl="2"/>
            <a:r>
              <a:rPr lang="sk-SK" dirty="0"/>
              <a:t>2. recenzent je z </a:t>
            </a:r>
            <a:r>
              <a:rPr lang="sk-SK" i="1" dirty="0"/>
              <a:t>Katedry stavebnej mechaniky</a:t>
            </a:r>
          </a:p>
          <a:p>
            <a:pPr lvl="2"/>
            <a:r>
              <a:rPr lang="sk-SK" dirty="0"/>
              <a:t>3. recenzent je z </a:t>
            </a:r>
            <a:r>
              <a:rPr lang="sk-SK" i="1" dirty="0"/>
              <a:t>Katedry pozemného staviteľstva a urbanizmu</a:t>
            </a:r>
          </a:p>
          <a:p>
            <a:pPr lvl="1"/>
            <a:endParaRPr lang="sk-SK" dirty="0"/>
          </a:p>
          <a:p>
            <a:pPr lvl="1"/>
            <a:r>
              <a:rPr lang="sk-SK" dirty="0">
                <a:solidFill>
                  <a:srgbClr val="00B050"/>
                </a:solidFill>
              </a:rPr>
              <a:t>Všetky kapitoly sú považované za recenzované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6140E7D-B9D2-079C-6AF0-4EA6E942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477734-D8E9-CE47-348C-2F87B9F1970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Príklad 2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CCC1C2E-0383-5317-9717-39FA436DF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4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25EE141-D92A-46B4-C637-A817580C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56D081D-F9F8-EDA0-8D06-A58C8FE7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1" y="1751420"/>
            <a:ext cx="8892080" cy="4495451"/>
          </a:xfrm>
        </p:spPr>
        <p:txBody>
          <a:bodyPr>
            <a:normAutofit/>
          </a:bodyPr>
          <a:lstStyle/>
          <a:p>
            <a:r>
              <a:rPr lang="sk-SK" sz="1800" dirty="0"/>
              <a:t>Legislatívny rámec</a:t>
            </a:r>
          </a:p>
          <a:p>
            <a:pPr lvl="1"/>
            <a:r>
              <a:rPr lang="sk-SK" sz="1600" dirty="0"/>
              <a:t>Zákon č. 172/2005 Z. z.</a:t>
            </a:r>
          </a:p>
          <a:p>
            <a:pPr lvl="1"/>
            <a:r>
              <a:rPr lang="sk-SK" sz="1600" dirty="0"/>
              <a:t>Vyhláška č. 397/2020 Z. z.</a:t>
            </a:r>
          </a:p>
          <a:p>
            <a:pPr lvl="1"/>
            <a:r>
              <a:rPr lang="sk-SK" sz="1600" dirty="0"/>
              <a:t>Metodika evidencie publikačnej činnosti</a:t>
            </a:r>
          </a:p>
          <a:p>
            <a:pPr lvl="1"/>
            <a:r>
              <a:rPr lang="sk-SK" sz="1600" dirty="0"/>
              <a:t>Kódex výskumnej integrity a etiky na Slovensku</a:t>
            </a:r>
          </a:p>
          <a:p>
            <a:r>
              <a:rPr lang="sk-SK" sz="1800" dirty="0"/>
              <a:t>Verifikácia</a:t>
            </a:r>
          </a:p>
          <a:p>
            <a:r>
              <a:rPr lang="sk-SK" sz="1800" dirty="0"/>
              <a:t>Konkrétne príklady</a:t>
            </a:r>
          </a:p>
          <a:p>
            <a:pPr lvl="1"/>
            <a:r>
              <a:rPr lang="sk-SK" sz="1600" dirty="0"/>
              <a:t>Definície z vyhlášky</a:t>
            </a:r>
          </a:p>
          <a:p>
            <a:pPr lvl="1"/>
            <a:r>
              <a:rPr lang="sk-SK" sz="1600" dirty="0"/>
              <a:t>Monografie</a:t>
            </a:r>
          </a:p>
          <a:p>
            <a:pPr lvl="1"/>
            <a:r>
              <a:rPr lang="sk-SK" sz="1600" dirty="0"/>
              <a:t>Komentáre k právnym predpisom</a:t>
            </a:r>
          </a:p>
          <a:p>
            <a:pPr lvl="1"/>
            <a:r>
              <a:rPr lang="sk-SK" sz="1600" dirty="0"/>
              <a:t>Prehľadové práce</a:t>
            </a:r>
          </a:p>
        </p:txBody>
      </p:sp>
    </p:spTree>
    <p:extLst>
      <p:ext uri="{BB962C8B-B14F-4D97-AF65-F5344CB8AC3E}">
        <p14:creationId xmlns:p14="http://schemas.microsoft.com/office/powerpoint/2010/main" val="1210607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1DD19-3B12-1EDF-C042-6A0C253A3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4BB2D-861B-825A-18ED-230FFB94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Recenzovanie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4D4188-78AC-DB4B-DBCD-63BCF781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 </a:t>
            </a:r>
            <a:r>
              <a:rPr lang="sk-SK" b="1" dirty="0"/>
              <a:t>konferenčného zborníka </a:t>
            </a:r>
            <a:r>
              <a:rPr lang="sk-SK" dirty="0"/>
              <a:t>vydaného na Slovensku sú evidované 2 príspevky:</a:t>
            </a:r>
          </a:p>
          <a:p>
            <a:pPr lvl="1"/>
            <a:r>
              <a:rPr lang="sk-SK" dirty="0"/>
              <a:t>Prvý príspevok autora z </a:t>
            </a:r>
            <a:r>
              <a:rPr lang="sk-SK" i="1" u="sng" dirty="0"/>
              <a:t>Katedry geodézie</a:t>
            </a:r>
          </a:p>
          <a:p>
            <a:pPr lvl="1"/>
            <a:r>
              <a:rPr lang="sk-SK" dirty="0"/>
              <a:t>Druhý príspevok autora z </a:t>
            </a:r>
            <a:r>
              <a:rPr lang="sk-SK" i="1" dirty="0"/>
              <a:t>Katedry </a:t>
            </a:r>
            <a:r>
              <a:rPr lang="sk-SK" i="1" dirty="0" err="1"/>
              <a:t>geotechniky</a:t>
            </a:r>
            <a:endParaRPr lang="sk-SK" i="1" dirty="0"/>
          </a:p>
          <a:p>
            <a:pPr lvl="1"/>
            <a:r>
              <a:rPr lang="sk-SK" dirty="0"/>
              <a:t>Recenzenti:</a:t>
            </a:r>
          </a:p>
          <a:p>
            <a:pPr lvl="2"/>
            <a:r>
              <a:rPr lang="sk-SK" dirty="0"/>
              <a:t>1. recenzent je z </a:t>
            </a:r>
            <a:r>
              <a:rPr lang="sk-SK" i="1" u="sng" dirty="0"/>
              <a:t>Katedry geodézie</a:t>
            </a:r>
          </a:p>
          <a:p>
            <a:pPr lvl="2"/>
            <a:r>
              <a:rPr lang="sk-SK" dirty="0"/>
              <a:t>2. recenzent je z </a:t>
            </a:r>
            <a:r>
              <a:rPr lang="sk-SK" i="1" dirty="0"/>
              <a:t>Katedry stavebnej mechaniky</a:t>
            </a:r>
          </a:p>
          <a:p>
            <a:pPr lvl="2"/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>
                <a:solidFill>
                  <a:srgbClr val="FF0000"/>
                </a:solidFill>
              </a:rPr>
              <a:t>Prvý príspevok nie je považovaný za recenzovaný</a:t>
            </a:r>
          </a:p>
          <a:p>
            <a:pPr lvl="1"/>
            <a:r>
              <a:rPr lang="sk-SK" dirty="0">
                <a:solidFill>
                  <a:srgbClr val="00B050"/>
                </a:solidFill>
              </a:rPr>
              <a:t>Druhý príspevok je považovaný za recenzovaný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B068EFC-2E92-938E-9695-16F53280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9A0D9EA-1353-E06B-E677-576C7CC93E1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Príklad 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F9F7AEE-6639-994F-12FD-1D34482F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8F454-0496-CC87-3561-AE21FF12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EBC91-1A88-B4EE-3E6A-CFB883BB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Recenzovanie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F6DB8C-23D8-73F0-E50A-C5A4635B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 </a:t>
            </a:r>
            <a:r>
              <a:rPr lang="sk-SK" b="1" dirty="0"/>
              <a:t>konferenčného zborníka </a:t>
            </a:r>
            <a:r>
              <a:rPr lang="sk-SK" dirty="0"/>
              <a:t>vydaného na Slovensku sú evidované 2 príspevky:</a:t>
            </a:r>
          </a:p>
          <a:p>
            <a:pPr lvl="1"/>
            <a:r>
              <a:rPr lang="sk-SK" dirty="0"/>
              <a:t>Prvý príspevok autora z </a:t>
            </a:r>
            <a:r>
              <a:rPr lang="sk-SK" i="1" dirty="0"/>
              <a:t>Katedry geodézie</a:t>
            </a:r>
          </a:p>
          <a:p>
            <a:pPr lvl="1"/>
            <a:r>
              <a:rPr lang="sk-SK" dirty="0"/>
              <a:t>Druhý príspevok autora z </a:t>
            </a:r>
            <a:r>
              <a:rPr lang="sk-SK" i="1" dirty="0"/>
              <a:t>Katedry </a:t>
            </a:r>
            <a:r>
              <a:rPr lang="sk-SK" i="1" dirty="0" err="1"/>
              <a:t>geotechniky</a:t>
            </a:r>
            <a:endParaRPr lang="sk-SK" i="1" dirty="0"/>
          </a:p>
          <a:p>
            <a:pPr lvl="1"/>
            <a:r>
              <a:rPr lang="sk-SK" dirty="0"/>
              <a:t>Recenzenti:</a:t>
            </a:r>
          </a:p>
          <a:p>
            <a:pPr lvl="2"/>
            <a:r>
              <a:rPr lang="sk-SK" dirty="0"/>
              <a:t>1. recenzent je zo </a:t>
            </a:r>
            <a:r>
              <a:rPr lang="sk-SK" i="1" dirty="0"/>
              <a:t>SAV</a:t>
            </a:r>
            <a:r>
              <a:rPr lang="sk-SK" dirty="0"/>
              <a:t>, </a:t>
            </a:r>
            <a:r>
              <a:rPr lang="sk-SK" u="sng" dirty="0"/>
              <a:t>zároveň je ale autorom piateho príspevku a zostavovateľom</a:t>
            </a:r>
          </a:p>
          <a:p>
            <a:pPr lvl="2"/>
            <a:r>
              <a:rPr lang="sk-SK" dirty="0"/>
              <a:t>2. recenzent je z </a:t>
            </a:r>
            <a:r>
              <a:rPr lang="sk-SK" i="1" dirty="0"/>
              <a:t>Katedry stavebnej mechaniky</a:t>
            </a:r>
          </a:p>
          <a:p>
            <a:pPr lvl="2"/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>
                <a:solidFill>
                  <a:srgbClr val="FF0000"/>
                </a:solidFill>
              </a:rPr>
              <a:t>Žiadny príspevok nie je považovaný recenzovaný</a:t>
            </a:r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0A7C693-4258-EC60-F904-96F910C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9FB575-A8DA-AC43-2E60-6EE7D935887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Príklad 4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E6FD7EC-6A30-E4FD-5B88-F76066BB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27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39365-495A-7162-C4A9-995D9A44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Monografie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6347DE-3F87-B220-D81B-6A1875E8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1" y="2808037"/>
            <a:ext cx="8892080" cy="3438833"/>
          </a:xfrm>
        </p:spPr>
        <p:txBody>
          <a:bodyPr>
            <a:normAutofit/>
          </a:bodyPr>
          <a:lstStyle/>
          <a:p>
            <a:pPr algn="just"/>
            <a:r>
              <a:rPr lang="sk-SK" sz="1600" b="1" dirty="0"/>
              <a:t>Vedecká monografia</a:t>
            </a:r>
            <a:r>
              <a:rPr lang="sk-SK" sz="1600" dirty="0"/>
              <a:t> – vedecké dielo </a:t>
            </a:r>
            <a:r>
              <a:rPr lang="sk-SK" sz="1600" b="1" dirty="0"/>
              <a:t>v jednom jazyku najviac troch autorov bez editora</a:t>
            </a:r>
            <a:r>
              <a:rPr lang="sk-SK" sz="1600" dirty="0"/>
              <a:t>, ktorá podáva komplexný, ucelený a systematický rozbor </a:t>
            </a:r>
            <a:r>
              <a:rPr lang="sk-SK" sz="1600" b="1" dirty="0"/>
              <a:t>jednej</a:t>
            </a:r>
            <a:r>
              <a:rPr lang="sk-SK" sz="1600" dirty="0"/>
              <a:t> témy, vedeckého problému alebo časti vedeckého odboru príslušnej témy. Jednotlivé časti vedeckej monografie na seba </a:t>
            </a:r>
            <a:r>
              <a:rPr lang="sk-SK" sz="1600" b="1" dirty="0"/>
              <a:t>navzájom nadväzujú</a:t>
            </a:r>
            <a:r>
              <a:rPr lang="sk-SK" sz="1600" dirty="0"/>
              <a:t>. Integruje už známe poznatky a obohacuje ich o </a:t>
            </a:r>
            <a:r>
              <a:rPr lang="sk-SK" sz="1600" b="1" dirty="0"/>
              <a:t>doposiaľ nepublikované informácie obsahujúce výsledky autorovej vedeckej práce </a:t>
            </a:r>
            <a:r>
              <a:rPr lang="sk-SK" sz="1600" dirty="0"/>
              <a:t>a predkladá závery. Má vedecký štýl a obsahuje dôsledne spracovaný vedecký aparát, ktorý zahŕňa aj bibliograficko-informačný, ilustračný, poznámkový a kritický aparát; autor v ňom uvádza aj svoje práce, ktorými dokumentuje svoju vedeckú činnosť.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9AF0239-5737-382A-1725-061B1EE0D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EC606E-1C71-9AC5-EE04-BB8FF8B9341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Vyhláška – Príloha č. 10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5783E27-8B7F-7AFE-56DD-D5F06547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9ED34-A448-D42C-4D37-5F7F7A3B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Monografie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25EC0C-6858-9A5E-9C14-60F46975C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1" y="2327683"/>
            <a:ext cx="8892080" cy="3919188"/>
          </a:xfrm>
        </p:spPr>
        <p:txBody>
          <a:bodyPr/>
          <a:lstStyle/>
          <a:p>
            <a:r>
              <a:rPr lang="sk-SK" sz="1800" dirty="0"/>
              <a:t>Ucelená</a:t>
            </a:r>
          </a:p>
          <a:p>
            <a:r>
              <a:rPr lang="sk-SK" sz="1800" dirty="0"/>
              <a:t>Úzko zameraná</a:t>
            </a:r>
          </a:p>
          <a:p>
            <a:r>
              <a:rPr lang="sk-SK" sz="1800" dirty="0"/>
              <a:t>Vedecká</a:t>
            </a:r>
          </a:p>
          <a:p>
            <a:r>
              <a:rPr lang="sk-SK" sz="1800" dirty="0"/>
              <a:t>Neperiodická</a:t>
            </a:r>
          </a:p>
          <a:p>
            <a:r>
              <a:rPr lang="sk-SK" sz="1800" dirty="0"/>
              <a:t>Nekonferenčná</a:t>
            </a:r>
          </a:p>
          <a:p>
            <a:r>
              <a:rPr lang="sk-SK" sz="1800" dirty="0"/>
              <a:t>Nemá primárne vzdelávací charakter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AA07A47-DDB6-32D0-7AC6-C07C2D311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8B748C-D2BC-F495-FB15-E013FCDC55C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Metodické usmernenie – monografia </a:t>
            </a:r>
            <a:r>
              <a:rPr lang="sk-SK" dirty="0" err="1"/>
              <a:t>vs</a:t>
            </a:r>
            <a:r>
              <a:rPr lang="sk-SK" dirty="0"/>
              <a:t>. editovaná kniha </a:t>
            </a:r>
            <a:r>
              <a:rPr lang="sk-SK" dirty="0" err="1"/>
              <a:t>vs</a:t>
            </a:r>
            <a:r>
              <a:rPr lang="sk-SK" dirty="0"/>
              <a:t>. zborník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DF98F7B-BF2C-B0C1-DEDC-44DCBC6E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F4A17-69AB-107E-359B-4C0282C3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Komentáre k právnym predpisom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1729B09-A719-8A78-B60C-B7EDF3F8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k-SK" dirty="0"/>
              <a:t>Vedecká monografia - vedecké dielo spravidla jedného až troch autorov v tlačenej alebo netlačenej forme podávajúce komplexný, ucelený, vyčerpávajúci, systematický rozbor jednej témy, vedeckého problému alebo časti vedeckého odboru zahŕňajúci všetky stránky danej témy, jednotlivé časti na seba navzájom nadväzujú s hlavnou intenciou komunikovať vedecké poznatky v odborných a vedeckých kruhoch. Integruje už známe a obohacuje ich o nové pôvodné, doposiaľ nepublikované informácie obsahujúce výsledky autorovej vedeckej práce a predkladá závery. Nevyhnutnou súčasťou je precízne spracovaný vedecký aparát, ktorý zahŕňa aj bibliograficko-informačný, ilustračný, poznámkový a kritický aparát.</a:t>
            </a:r>
          </a:p>
          <a:p>
            <a:pPr algn="just"/>
            <a:r>
              <a:rPr lang="sk-SK" dirty="0"/>
              <a:t>Vedecká monografia musí prejsť oficiálnym publikačným a distribučným procesom, spĺňať kritériá všeobecne zverejnenej publikácie a disponovať všetkými potrebnými náležitosťami formálnej a vydavateľskej úpravy podľa platných štandardov. Vedecká monografia musí byť recenzovaná najmenej dvoma recenzentmi jednoznačne uvedenými v monografii.</a:t>
            </a:r>
          </a:p>
          <a:p>
            <a:pPr algn="just"/>
            <a:r>
              <a:rPr lang="sk-SK" dirty="0"/>
              <a:t>Vedecká monografia je v zásade nepokračujúca, neseriálová, neperiodická publikácia.</a:t>
            </a:r>
          </a:p>
          <a:p>
            <a:pPr algn="just"/>
            <a:r>
              <a:rPr lang="sk-SK" b="1" dirty="0"/>
              <a:t>Za vedeckú monografiu sa považuje aj komentár k právnemu predpisu, ak spĺňa obsahové a formálne náležitosti vedeckej monografie</a:t>
            </a:r>
            <a:r>
              <a:rPr lang="sk-SK" dirty="0"/>
              <a:t>. Vedeckú monografiu si nemožno zamieňať so zborníkom alebo vysokoškolskou učebnicou (pozri príslušné definície).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9B52197-9695-C1E0-BF15-FE69EACB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AED39E0D-F0AB-85AA-D5DA-840F590FFEA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Vyhláška č. 456/2012 Z. z. (do roku 2021)</a:t>
            </a:r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AA455C09-4998-8D0E-507C-336F8BFCAE0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k-SK" dirty="0"/>
              <a:t>Zaradenie komentárov k právnemu predpisu vypadlo z definície monografie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/>
              <a:t>Riešenie:</a:t>
            </a:r>
          </a:p>
          <a:p>
            <a:pPr lvl="1"/>
            <a:r>
              <a:rPr lang="sk-SK" dirty="0"/>
              <a:t>Nariadenie MINEDU – komentáre ako </a:t>
            </a:r>
            <a:r>
              <a:rPr lang="sk-SK" b="1" dirty="0"/>
              <a:t>V1</a:t>
            </a:r>
          </a:p>
          <a:p>
            <a:pPr lvl="1"/>
            <a:r>
              <a:rPr lang="sk-SK" dirty="0"/>
              <a:t>Zmena vyhlášky – komentáre ako </a:t>
            </a:r>
            <a:r>
              <a:rPr lang="sk-SK" b="1" dirty="0"/>
              <a:t>O1</a:t>
            </a:r>
            <a:r>
              <a:rPr lang="sk-SK" dirty="0"/>
              <a:t> aj </a:t>
            </a:r>
            <a:r>
              <a:rPr lang="sk-SK" b="1" dirty="0"/>
              <a:t>V1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5745C12-4175-8C09-ACC2-456FED3A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Vyhláška č. 397/2020 Z. z. (od roku 2022)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F51F9417-6ECC-41C3-C68E-4A46C323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35"/>
          <a:stretch>
            <a:fillRect/>
          </a:stretch>
        </p:blipFill>
        <p:spPr>
          <a:xfrm>
            <a:off x="5769730" y="2625563"/>
            <a:ext cx="6069367" cy="2168687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87FF301E-5271-AF39-A6BC-37367476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8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72DF4-950F-E4A2-D820-926DB382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Prehľadové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00E467-0DCD-8D59-6D93-D4D6DB543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1" y="2327683"/>
            <a:ext cx="8892080" cy="3919188"/>
          </a:xfrm>
        </p:spPr>
        <p:txBody>
          <a:bodyPr>
            <a:normAutofit/>
          </a:bodyPr>
          <a:lstStyle/>
          <a:p>
            <a:pPr algn="just"/>
            <a:r>
              <a:rPr lang="sk-SK" sz="1600" b="1" dirty="0"/>
              <a:t>Prehľadová práca</a:t>
            </a:r>
            <a:r>
              <a:rPr lang="sk-SK" sz="1600" dirty="0"/>
              <a:t> – </a:t>
            </a:r>
            <a:r>
              <a:rPr lang="sk-SK" sz="1600" b="1" dirty="0"/>
              <a:t>sumarizačná</a:t>
            </a:r>
            <a:r>
              <a:rPr lang="sk-SK" sz="1600" dirty="0"/>
              <a:t> práca, ktorá z väčšej časti alebo vôbec </a:t>
            </a:r>
            <a:r>
              <a:rPr lang="sk-SK" sz="1600" b="1" dirty="0"/>
              <a:t>neprináša nové, dovtedy nezaznamenané informácie</a:t>
            </a:r>
            <a:r>
              <a:rPr lang="sk-SK" sz="1600" dirty="0"/>
              <a:t>, jej </a:t>
            </a:r>
            <a:r>
              <a:rPr lang="sk-SK" sz="1600" b="1" dirty="0"/>
              <a:t>prínos</a:t>
            </a:r>
            <a:r>
              <a:rPr lang="sk-SK" sz="1600" dirty="0"/>
              <a:t> predstavuje sústredenie prevzatých informácií, </a:t>
            </a:r>
            <a:r>
              <a:rPr lang="sk-SK" sz="1600" b="1" dirty="0"/>
              <a:t>ich hodnotenie</a:t>
            </a:r>
            <a:r>
              <a:rPr lang="sk-SK" sz="1600" dirty="0"/>
              <a:t>, zhustenie, utriedenie a podobne.</a:t>
            </a:r>
          </a:p>
          <a:p>
            <a:pPr algn="just"/>
            <a:r>
              <a:rPr lang="sk-SK" sz="1200" dirty="0"/>
              <a:t>Výstup publikačnej činnosti sa eviduje ako </a:t>
            </a:r>
            <a:r>
              <a:rPr lang="sk-SK" sz="1200" b="1" dirty="0"/>
              <a:t>vedecký</a:t>
            </a:r>
            <a:r>
              <a:rPr lang="sk-SK" sz="1200" dirty="0"/>
              <a:t>, ak</a:t>
            </a:r>
          </a:p>
          <a:p>
            <a:pPr lvl="1" algn="just"/>
            <a:r>
              <a:rPr lang="sk-SK" sz="1200" dirty="0"/>
              <a:t>je určený vedeckej komunite z príslušnej oblasti výskumu,</a:t>
            </a:r>
          </a:p>
          <a:p>
            <a:pPr lvl="1" algn="just"/>
            <a:r>
              <a:rPr lang="sk-SK" sz="1200" dirty="0"/>
              <a:t>je založený na vedeckej činnosti a vedeckých výsledkoch,</a:t>
            </a:r>
          </a:p>
          <a:p>
            <a:pPr lvl="1" algn="just"/>
            <a:r>
              <a:rPr lang="sk-SK" sz="1200" dirty="0"/>
              <a:t>obsahuje </a:t>
            </a:r>
            <a:r>
              <a:rPr lang="sk-SK" sz="1200" b="1" dirty="0"/>
              <a:t>pôvodné výsledky vlastnej vedeckej </a:t>
            </a:r>
            <a:r>
              <a:rPr lang="sk-SK" sz="1200" dirty="0"/>
              <a:t>práce autora alebo autorského kolektívu,</a:t>
            </a:r>
          </a:p>
          <a:p>
            <a:pPr lvl="1" algn="just"/>
            <a:r>
              <a:rPr lang="sk-SK" sz="1200" b="1" dirty="0"/>
              <a:t>prináša nové informácie </a:t>
            </a:r>
            <a:r>
              <a:rPr lang="sk-SK" sz="1200" dirty="0"/>
              <a:t>vo vzťahu k poznatkom v príslušnej oblasti výskumu,</a:t>
            </a:r>
          </a:p>
          <a:p>
            <a:pPr lvl="1" algn="just"/>
            <a:r>
              <a:rPr lang="sk-SK" sz="1200" dirty="0"/>
              <a:t>je spracovaný tak, že </a:t>
            </a:r>
            <a:r>
              <a:rPr lang="sk-SK" sz="1200" b="1" dirty="0"/>
              <a:t>je možné overiť jeho výsledky</a:t>
            </a:r>
            <a:r>
              <a:rPr lang="sk-SK" sz="1200" dirty="0"/>
              <a:t>,</a:t>
            </a:r>
          </a:p>
          <a:p>
            <a:pPr lvl="1" algn="just"/>
            <a:r>
              <a:rPr lang="sk-SK" sz="1200" dirty="0"/>
              <a:t>je predmetom recenzného konania a</a:t>
            </a:r>
          </a:p>
          <a:p>
            <a:pPr lvl="1" algn="just"/>
            <a:r>
              <a:rPr lang="sk-SK" sz="1200" dirty="0"/>
              <a:t>má medzinárodné štandardné číslo knihy ISBN, medzinárodné štandardné číslo seriálu ISSN, identifikátor digitálneho objektu DOI alebo iné štandardné číslo pre príslušný typ výstupu publikačnej činnosti.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D263760-6E6E-D4B9-226C-A2DB2E4E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239143-83CD-B550-3A25-F080B0E9690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Vyhláška – Príloha č. 10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4EF04F8-DB3A-0FD7-76CB-B34924F0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6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08753-3356-075B-90DE-5FEEDDBC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Prehľadové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897B4B-40A6-18D7-A6D8-CA70D9E87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1" y="2327682"/>
            <a:ext cx="8892080" cy="3919189"/>
          </a:xfrm>
        </p:spPr>
        <p:txBody>
          <a:bodyPr>
            <a:normAutofit/>
          </a:bodyPr>
          <a:lstStyle/>
          <a:p>
            <a:pPr algn="just"/>
            <a:r>
              <a:rPr lang="sk-SK" sz="1600" dirty="0"/>
              <a:t>Za prehľadové práce sa považujú podrobné, kritické zhodnotenia (prieskumy) publikovaných výskumov, ktoré môžu </a:t>
            </a:r>
            <a:r>
              <a:rPr lang="sk-SK" sz="1600" b="1" dirty="0"/>
              <a:t>sumarizovať predtým publikované štúdie </a:t>
            </a:r>
            <a:r>
              <a:rPr lang="sk-SK" sz="1600" dirty="0"/>
              <a:t>a vyvodiť určité závery alebo iný pohľad na tému, </a:t>
            </a:r>
            <a:r>
              <a:rPr lang="sk-SK" sz="1600" b="1" dirty="0"/>
              <a:t>ale neprezentujú nové informácie </a:t>
            </a:r>
            <a:r>
              <a:rPr lang="sk-SK" sz="1600" dirty="0"/>
              <a:t>(ako je to v prípade pôvodných, primárnych, výskumných článkov). Zahŕňajú najmä prehľady (</a:t>
            </a:r>
            <a:r>
              <a:rPr lang="sk-SK" sz="1600" dirty="0" err="1"/>
              <a:t>reviews</a:t>
            </a:r>
            <a:r>
              <a:rPr lang="sk-SK" sz="1600" dirty="0"/>
              <a:t>), prehľady literatúry (</a:t>
            </a:r>
            <a:r>
              <a:rPr lang="sk-SK" sz="1600" dirty="0" err="1"/>
              <a:t>literature</a:t>
            </a:r>
            <a:r>
              <a:rPr lang="sk-SK" sz="1600" dirty="0"/>
              <a:t> </a:t>
            </a:r>
            <a:r>
              <a:rPr lang="sk-SK" sz="1600" dirty="0" err="1"/>
              <a:t>review</a:t>
            </a:r>
            <a:r>
              <a:rPr lang="sk-SK" sz="1600" dirty="0"/>
              <a:t>), mini-prehľady (mini-</a:t>
            </a:r>
            <a:r>
              <a:rPr lang="sk-SK" sz="1600" dirty="0" err="1"/>
              <a:t>reviews</a:t>
            </a:r>
            <a:r>
              <a:rPr lang="sk-SK" sz="1600" dirty="0"/>
              <a:t>) a systematické prehľady (</a:t>
            </a:r>
            <a:r>
              <a:rPr lang="sk-SK" sz="1600" dirty="0" err="1"/>
              <a:t>systematic</a:t>
            </a:r>
            <a:r>
              <a:rPr lang="sk-SK" sz="1600" dirty="0"/>
              <a:t> </a:t>
            </a:r>
            <a:r>
              <a:rPr lang="sk-SK" sz="1600" dirty="0" err="1"/>
              <a:t>reviews</a:t>
            </a:r>
            <a:r>
              <a:rPr lang="sk-SK" sz="1600" dirty="0"/>
              <a:t>).</a:t>
            </a:r>
          </a:p>
          <a:p>
            <a:endParaRPr lang="sk-SK" sz="1600" dirty="0"/>
          </a:p>
          <a:p>
            <a:pPr algn="just"/>
            <a:r>
              <a:rPr lang="sk-SK" sz="1600" dirty="0"/>
              <a:t>Články zaradené v rubrikách a sekciách typu </a:t>
            </a:r>
            <a:r>
              <a:rPr lang="sk-SK" sz="1600" i="1" dirty="0"/>
              <a:t>odborné články, prehľadové práce, recenzie </a:t>
            </a:r>
            <a:r>
              <a:rPr lang="sk-SK" sz="1600" dirty="0"/>
              <a:t>a pod. sa zaraďujú do kategórie EPC </a:t>
            </a:r>
            <a:r>
              <a:rPr lang="sk-SK" sz="1600" b="1" dirty="0"/>
              <a:t>O3</a:t>
            </a:r>
            <a:r>
              <a:rPr lang="sk-SK" sz="1600" dirty="0"/>
              <a:t>.</a:t>
            </a:r>
          </a:p>
          <a:p>
            <a:endParaRPr lang="sk-SK" sz="18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73D6DD1-3335-FA64-E669-889B68F5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E19833-EDE6-7C40-9AB9-D2D28DE0AD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Metodika evidencie publikačnej činnosti – kapitola 7.2.1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9CE4238-3545-6A43-2CEC-0BE75338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5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6B4D70-6625-8202-A71C-A0474DA0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Prehľadové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84AF95-181B-BE61-0A6F-2BC85870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Detailed, critical </a:t>
            </a:r>
            <a:r>
              <a:rPr lang="en-US" b="1" dirty="0"/>
              <a:t>surveys of published research</a:t>
            </a:r>
            <a:r>
              <a:rPr lang="en-US" dirty="0"/>
              <a:t>. A review article </a:t>
            </a:r>
            <a:r>
              <a:rPr lang="en-US" b="1" dirty="0"/>
              <a:t>may summarize previously published studies </a:t>
            </a:r>
            <a:r>
              <a:rPr lang="en-US" dirty="0"/>
              <a:t>and draw some conclusions but </a:t>
            </a:r>
            <a:r>
              <a:rPr lang="en-US" b="1" dirty="0"/>
              <a:t>will not present new information </a:t>
            </a:r>
            <a:r>
              <a:rPr lang="en-US" dirty="0"/>
              <a:t>on the subject. Includes Reviews, Review of Literature, Mini-reviews, and Systematic reviews. If an article is listed under the review section in a journal and/or </a:t>
            </a:r>
            <a:r>
              <a:rPr lang="en-US" i="1" dirty="0"/>
              <a:t>Review of Literature</a:t>
            </a:r>
            <a:r>
              <a:rPr lang="en-US" dirty="0"/>
              <a:t> appears in the title it will be assigned a review.</a:t>
            </a:r>
          </a:p>
          <a:p>
            <a:pPr algn="just"/>
            <a:r>
              <a:rPr lang="en-US" dirty="0"/>
              <a:t>If an article is not assigned a review by the journal but </a:t>
            </a:r>
            <a:r>
              <a:rPr lang="en-US" i="1" dirty="0"/>
              <a:t>Review, Systematic Review or Mini-review</a:t>
            </a:r>
            <a:r>
              <a:rPr lang="en-US" dirty="0"/>
              <a:t> appears in the title, it must also appear someplace else in the article (abstract/summary or introduction) in order to be assigned the document type review.</a:t>
            </a:r>
            <a:endParaRPr lang="sk-SK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NOTE: If the article(s) meet the above criteria - they must have References in order to be tagged as a Review item.</a:t>
            </a:r>
          </a:p>
          <a:p>
            <a:pPr algn="just"/>
            <a:r>
              <a:rPr lang="en-US" dirty="0"/>
              <a:t>Review articles that were presented at a Symposium or Conference will be processed as Proceedings Papers.</a:t>
            </a:r>
            <a:endParaRPr lang="sk-SK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https://webofscience.zendesk.com/hc/en-us/articles/26916283577745-Document-Types</a:t>
            </a:r>
            <a:r>
              <a:rPr lang="sk-SK" dirty="0"/>
              <a:t> </a:t>
            </a:r>
            <a:endParaRPr lang="en-US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361A400-D57F-468C-21CE-C8340614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539710-C993-E989-E0DF-22CB59FF67D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Web of </a:t>
            </a:r>
            <a:r>
              <a:rPr lang="sk-SK" dirty="0" err="1"/>
              <a:t>Science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617A866-EA73-8EBD-CB77-C543E0C6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99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A03304-55D8-37FA-7BF7-AD0F8068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Prehľadové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F77B26-9B0E-4067-EAC9-E685CF9E5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review article can also be called a literature review, or a review of literature. It is a </a:t>
            </a:r>
            <a:r>
              <a:rPr lang="en-US" b="1" dirty="0"/>
              <a:t>survey of previously published research</a:t>
            </a:r>
            <a:r>
              <a:rPr lang="en-US" dirty="0"/>
              <a:t> on a topic. It should give an </a:t>
            </a:r>
            <a:r>
              <a:rPr lang="en-US" b="1" dirty="0"/>
              <a:t>overview of current thinking </a:t>
            </a:r>
            <a:r>
              <a:rPr lang="en-US" dirty="0"/>
              <a:t>on the topic. And, unlike an original research article, it </a:t>
            </a:r>
            <a:r>
              <a:rPr lang="en-US" b="1" dirty="0"/>
              <a:t>will not present new experimental results</a:t>
            </a:r>
            <a:r>
              <a:rPr lang="en-US" dirty="0"/>
              <a:t>.</a:t>
            </a:r>
            <a:endParaRPr lang="sk-SK" dirty="0"/>
          </a:p>
          <a:p>
            <a:pPr algn="just"/>
            <a:endParaRPr lang="sk-SK" dirty="0"/>
          </a:p>
          <a:p>
            <a:pPr algn="just"/>
            <a:r>
              <a:rPr lang="en-US" dirty="0"/>
              <a:t>Writing a review of literature is to provide a </a:t>
            </a:r>
            <a:r>
              <a:rPr lang="en-US" b="1" dirty="0"/>
              <a:t>critical evaluation </a:t>
            </a:r>
            <a:r>
              <a:rPr lang="en-US" dirty="0"/>
              <a:t>of the data available from existing studies. Review articles can identify potential research areas to explore next, and sometimes they will draw new conclusions from the existing data.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https://authorservices.taylorandfrancis.com/publishing-your-research/writing-your-paper/how-to-write-review-article/</a:t>
            </a:r>
            <a:r>
              <a:rPr lang="sk-SK" dirty="0"/>
              <a:t> </a:t>
            </a:r>
            <a:endParaRPr lang="en-US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DCB6B2F-012E-2258-258B-B37AE9E9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7ED56B2-D54C-4E64-896E-32B68FC8E9B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 err="1"/>
              <a:t>Taylor</a:t>
            </a:r>
            <a:r>
              <a:rPr lang="sk-SK" dirty="0"/>
              <a:t> &amp; </a:t>
            </a:r>
            <a:r>
              <a:rPr lang="sk-SK" dirty="0" err="1"/>
              <a:t>Francis</a:t>
            </a: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AECF6C2-05A1-93E0-9C43-2AC02578D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62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6507C-EE69-627D-3879-BB1059A38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Prehľadové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883C7E-2277-049B-0864-DFE217AC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Review is an authoritative, balanced </a:t>
            </a:r>
            <a:r>
              <a:rPr lang="en-US" b="1" dirty="0"/>
              <a:t>survey of recent developments in a research field</a:t>
            </a:r>
            <a:r>
              <a:rPr lang="en-US" dirty="0"/>
              <a:t>. Although Reviews should be </a:t>
            </a:r>
            <a:r>
              <a:rPr lang="en-US" b="1" dirty="0"/>
              <a:t>recognized as scholarly by specialists </a:t>
            </a:r>
            <a:r>
              <a:rPr lang="en-US" dirty="0"/>
              <a:t>in the field, they </a:t>
            </a:r>
            <a:r>
              <a:rPr lang="en-US" b="1" dirty="0"/>
              <a:t>should be written to be accessible to non-specialist readers</a:t>
            </a:r>
            <a:r>
              <a:rPr lang="en-US" dirty="0"/>
              <a:t>. Reviews should therefore be presented using simple prose, avoiding excessive jargon and technical detail. The scope of a Review should be broad enough that it is not dominated by the work of a single research institution and particularly not by the authors' own work.</a:t>
            </a:r>
            <a:endParaRPr lang="sk-SK" dirty="0"/>
          </a:p>
          <a:p>
            <a:pPr algn="just"/>
            <a:endParaRPr lang="sk-SK" dirty="0"/>
          </a:p>
          <a:p>
            <a:pPr algn="just"/>
            <a:r>
              <a:rPr lang="en-US" dirty="0"/>
              <a:t>Reviews are approximately 6,000 words long and typically include 5–7 display items (figures, tables and/or boxes). As a guideline, Reviews contain up to 150 references; citations should be selective. Footnotes are not used.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https://www.nature.com/natrevearthenviron/content</a:t>
            </a:r>
            <a:r>
              <a:rPr lang="sk-SK" dirty="0"/>
              <a:t> </a:t>
            </a:r>
            <a:endParaRPr lang="en-US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5AD05A5-3786-2575-0B2F-C6020389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0A3B6EE-6617-843D-0133-333654D4B51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Nature </a:t>
            </a:r>
            <a:r>
              <a:rPr lang="sk-SK" dirty="0" err="1"/>
              <a:t>Reviews</a:t>
            </a:r>
            <a:r>
              <a:rPr lang="sk-SK" dirty="0"/>
              <a:t> </a:t>
            </a:r>
            <a:r>
              <a:rPr lang="sk-SK" dirty="0" err="1"/>
              <a:t>Earth</a:t>
            </a:r>
            <a:r>
              <a:rPr lang="sk-SK" dirty="0"/>
              <a:t> &amp; </a:t>
            </a:r>
            <a:r>
              <a:rPr lang="sk-SK" dirty="0" err="1"/>
              <a:t>Environment</a:t>
            </a:r>
            <a:r>
              <a:rPr lang="sk-SK" dirty="0"/>
              <a:t> (</a:t>
            </a:r>
            <a:r>
              <a:rPr lang="sk-SK" dirty="0" err="1"/>
              <a:t>Springer</a:t>
            </a:r>
            <a:r>
              <a:rPr lang="sk-SK" dirty="0"/>
              <a:t> Nature)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A011E62-80E7-32F6-5EFB-8374F0CF8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2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9A00E-8D5F-2874-D0E8-1FA07362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Slido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4852DCC-0553-85B4-BB9C-411874B5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C13399C-FCB3-CA37-D08C-7BFEBF9D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97" y="1118997"/>
            <a:ext cx="4620006" cy="462000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A8E43559-D426-7B4B-B258-837FE892627D}"/>
              </a:ext>
            </a:extLst>
          </p:cNvPr>
          <p:cNvSpPr txBox="1"/>
          <p:nvPr/>
        </p:nvSpPr>
        <p:spPr>
          <a:xfrm>
            <a:off x="1572768" y="3062353"/>
            <a:ext cx="166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Slido</a:t>
            </a:r>
            <a:r>
              <a:rPr lang="sk-SK" dirty="0"/>
              <a:t> CODE:</a:t>
            </a:r>
          </a:p>
          <a:p>
            <a:endParaRPr lang="sk-SK" dirty="0"/>
          </a:p>
          <a:p>
            <a:r>
              <a:rPr lang="sk-SK" sz="2800" dirty="0"/>
              <a:t>CREPC</a:t>
            </a:r>
          </a:p>
        </p:txBody>
      </p:sp>
    </p:spTree>
    <p:extLst>
      <p:ext uri="{BB962C8B-B14F-4D97-AF65-F5344CB8AC3E}">
        <p14:creationId xmlns:p14="http://schemas.microsoft.com/office/powerpoint/2010/main" val="4096979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9F93A-1129-ACFB-AD41-FBFF5987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Prehľadové práce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8F1805-6DF8-0BF0-FE6E-7AA3BD86C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51" y="2401295"/>
            <a:ext cx="8892080" cy="3322849"/>
          </a:xfrm>
        </p:spPr>
        <p:txBody>
          <a:bodyPr/>
          <a:lstStyle/>
          <a:p>
            <a:r>
              <a:rPr lang="sk-SK" sz="1600" dirty="0"/>
              <a:t>Čo je prehľadová práca?</a:t>
            </a:r>
          </a:p>
          <a:p>
            <a:r>
              <a:rPr lang="sk-SK" sz="1600" dirty="0"/>
              <a:t>Aký je prínos prehľadovej práce nových doposiaľ nepublikovaných informácií?</a:t>
            </a:r>
          </a:p>
          <a:p>
            <a:r>
              <a:rPr lang="sk-SK" sz="1600" dirty="0"/>
              <a:t>Je prehľadová práca vedecká?</a:t>
            </a:r>
          </a:p>
          <a:p>
            <a:r>
              <a:rPr lang="sk-SK" sz="1600" dirty="0"/>
              <a:t>Definujú databázy a vydavatelia prehľadové práce správne rovnakým spôsobom, ako naša legislatíva odborné publikácie?</a:t>
            </a:r>
          </a:p>
          <a:p>
            <a:endParaRPr lang="sk-SK" sz="1600" dirty="0"/>
          </a:p>
          <a:p>
            <a:r>
              <a:rPr lang="sk-SK" sz="1600" dirty="0"/>
              <a:t>Na vyžiadanie vysokej školy môžu byť prehľadové práce postúpené do OHO a po obsahovej verifikácii zaradené do kategórie EPC </a:t>
            </a:r>
            <a:r>
              <a:rPr lang="sk-SK" sz="1600" b="1" dirty="0"/>
              <a:t>V3</a:t>
            </a:r>
          </a:p>
          <a:p>
            <a:r>
              <a:rPr lang="sk-SK" sz="1600" dirty="0"/>
              <a:t>Zmena vyhlášky – prehľadové práce ako </a:t>
            </a:r>
            <a:r>
              <a:rPr lang="sk-SK" sz="1600" b="1" dirty="0"/>
              <a:t>O3</a:t>
            </a:r>
            <a:r>
              <a:rPr lang="sk-SK" sz="1600" dirty="0"/>
              <a:t> aj </a:t>
            </a:r>
            <a:r>
              <a:rPr lang="sk-SK" sz="1600" b="1" dirty="0"/>
              <a:t>V3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B472741-F054-BFE5-7054-5417EA95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65F06D-3C9D-1968-D9FA-6D14D35029E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Otázky a riešenia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B292822F-8B33-D0B5-746F-39A83BC2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3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42A00-E743-FFC4-8EC9-B75608E63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Ďakujeme za pozornosť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73564F2-09B0-3D7F-4904-F1D4286A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0" y="4514441"/>
            <a:ext cx="2224024" cy="222402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BE4A552D-5C31-CCEC-BD8E-00FECD86A913}"/>
              </a:ext>
            </a:extLst>
          </p:cNvPr>
          <p:cNvSpPr txBox="1"/>
          <p:nvPr/>
        </p:nvSpPr>
        <p:spPr>
          <a:xfrm>
            <a:off x="7704066" y="5969024"/>
            <a:ext cx="262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SLIDO</a:t>
            </a:r>
            <a:endParaRPr lang="sk-S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C40D0AF5-8EA5-93A4-F858-4F721F31EB36}"/>
              </a:ext>
            </a:extLst>
          </p:cNvPr>
          <p:cNvSpPr txBox="1"/>
          <p:nvPr/>
        </p:nvSpPr>
        <p:spPr>
          <a:xfrm>
            <a:off x="1264651" y="4350323"/>
            <a:ext cx="50657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https://crepc.cvtisr.sk/</a:t>
            </a:r>
            <a:endParaRPr 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https://app.crepc.sk</a:t>
            </a:r>
            <a:endParaRPr lang="sk-SK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2592C-74FD-A8F5-99A8-F8601B83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dirty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05B63-41BE-63E7-1398-905F472B9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Legislatívny rámec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75375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B5D6-BB14-375B-B93F-D4103700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Zákon č. 172/2005 Z. z.</a:t>
            </a:r>
            <a:endParaRPr lang="en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D3A8-B5F8-66F0-AE25-7BA6B9746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Definuje základné princípy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Čo je CREPČ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Čo a ako sa do CREPČ eviduje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Na čo slúži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Úlohy a termíny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Postupy hodnotenia a námietok</a:t>
            </a: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E3017-01A7-065B-28F3-DB45B4F4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dirty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20BD6-C976-5603-D134-8681D091369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§ 26c a § 26e</a:t>
            </a:r>
            <a:endParaRPr lang="en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1E12A14-803E-0CEB-C5E1-BDE851BBDE9C}"/>
              </a:ext>
            </a:extLst>
          </p:cNvPr>
          <p:cNvSpPr txBox="1"/>
          <p:nvPr/>
        </p:nvSpPr>
        <p:spPr>
          <a:xfrm>
            <a:off x="5052975" y="2339790"/>
            <a:ext cx="5916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Centrálny register evidencie publikačnej činnosti je informačný systém verejnej správy ... V centrálnom registri evidencie publikačnej činnosti sa zaznamenávajú údaje o výstupoch publikačnej činnosti a ohlasoch na výstupy publikačnej činnosti zamestnancov vysokých škôl ... a študentov študijného programu tretieho stupňa ... vysokých škôl...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E8D8611-7679-60D9-BE0B-D8F73F8BF45D}"/>
              </a:ext>
            </a:extLst>
          </p:cNvPr>
          <p:cNvSpPr txBox="1"/>
          <p:nvPr/>
        </p:nvSpPr>
        <p:spPr>
          <a:xfrm>
            <a:off x="5029195" y="2437820"/>
            <a:ext cx="5017673" cy="2112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 centrálnom registri evidencie publikačnej činnosti sa zaznamenávajú údaje, ktoré jednoznačne identifikujú autorov, výstupy publikačnej činnosti a ohlasy na výstupy publikačnej činnosti. Tieto údaje sa zverejňujú bez obmedzenia spôsobom umožňujúcim hromadný prístup...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1ADEB96-9B05-4934-00EA-6E3A698BCDC1}"/>
              </a:ext>
            </a:extLst>
          </p:cNvPr>
          <p:cNvSpPr txBox="1"/>
          <p:nvPr/>
        </p:nvSpPr>
        <p:spPr>
          <a:xfrm>
            <a:off x="5052974" y="2536858"/>
            <a:ext cx="5916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Centrálny register evidencie publikačnej činnosti slúži na zabezpečenie štatistického zisťovania, rozpočtové účely, prezentáciu publikačnej činnosti a ako podklad na účely periodického hodnotenia. </a:t>
            </a:r>
          </a:p>
          <a:p>
            <a:endParaRPr lang="sk-SK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0F8694E-3AAE-8160-341D-5E78FE72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797D4-D444-2E3E-0649-20D3B1C57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Vyhláška č. 397/2020 Z. z.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731002-FA74-231A-3645-4033A9749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Definuje základné pravidlá evidencie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Kategórie EPC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Kategórie ohlasov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Spôsob evidencie (roly, rozpisy atď.)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Typológiu publikácií a ďalšiu terminológiu</a:t>
            </a:r>
          </a:p>
          <a:p>
            <a:pPr lvl="1"/>
            <a:endParaRPr lang="sk-SK" sz="16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A194873-F8DB-7EDE-4DF5-BFE76BAF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66232C4-3B8F-8231-EDF4-F4EE1272F1D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Najmä § 1, § 2, § 3, Príloha 1, Príloha 2, Príloha 3, Príloha 4 a Príloha 10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0BB81C0-DB76-36A0-FC1C-D78D27FF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2A6E0-7D8F-C38A-0C31-9F4ECC99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Metodika evidencie publikačnej činnosti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B49192-C4F9-8950-B530-B3AB7FBA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Aplikuje vyhlášku do evidenčnej praxe v kontexte systému CREPČ, definuje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Postupy a procesy v CREPČ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Spôsob zápisu údajov do CREPČ</a:t>
            </a:r>
          </a:p>
          <a:p>
            <a:pPr lvl="1">
              <a:lnSpc>
                <a:spcPct val="150000"/>
              </a:lnSpc>
            </a:pPr>
            <a:r>
              <a:rPr lang="sk-SK" sz="1600" dirty="0"/>
              <a:t>Riešenia konkrétnych situácií</a:t>
            </a:r>
          </a:p>
          <a:p>
            <a:pPr lvl="1">
              <a:lnSpc>
                <a:spcPct val="150000"/>
              </a:lnSpc>
            </a:pPr>
            <a:endParaRPr lang="sk-SK" sz="1600" dirty="0"/>
          </a:p>
          <a:p>
            <a:pPr>
              <a:lnSpc>
                <a:spcPct val="150000"/>
              </a:lnSpc>
            </a:pPr>
            <a:r>
              <a:rPr lang="sk-SK" sz="1600" dirty="0"/>
              <a:t>Pre dané vykazovacie obdobie schválená ministerstvom školstva</a:t>
            </a:r>
          </a:p>
          <a:p>
            <a:pPr lvl="1"/>
            <a:endParaRPr lang="sk-SK" sz="1800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1C0DCA0-863B-E344-9DF8-8BB72B4B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A4C088-CE06-B82D-01E2-50621AC539B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Platná vždy na 1 vykazovacie obdobie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C5DE692-4DD8-82AF-CC8B-CD415F8B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B10B6-EC41-458E-E754-DF5C8C78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Kódex výskumnej integrity a etiky na Slovensku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36E65D-0998-6071-76E2-1C438107F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/>
              <a:t>Základné pojmy</a:t>
            </a:r>
          </a:p>
          <a:p>
            <a:r>
              <a:rPr lang="sk-SK" sz="1800" dirty="0"/>
              <a:t>Rozsah pôsobnosti</a:t>
            </a:r>
          </a:p>
          <a:p>
            <a:r>
              <a:rPr lang="sk-SK" sz="1800" dirty="0"/>
              <a:t>Etické hodnoty a princípy</a:t>
            </a:r>
          </a:p>
          <a:p>
            <a:r>
              <a:rPr lang="sk-SK" sz="1800" dirty="0"/>
              <a:t>Porušenia výskumnej integrity a etiky</a:t>
            </a:r>
          </a:p>
          <a:p>
            <a:pPr lvl="1"/>
            <a:r>
              <a:rPr lang="sk-SK" sz="1800" dirty="0"/>
              <a:t>Autorstvo</a:t>
            </a:r>
          </a:p>
          <a:p>
            <a:pPr lvl="1"/>
            <a:r>
              <a:rPr lang="sk-SK" sz="1800" dirty="0"/>
              <a:t>Recenzovanie</a:t>
            </a:r>
          </a:p>
          <a:p>
            <a:pPr lvl="1"/>
            <a:r>
              <a:rPr lang="sk-SK" sz="1800" dirty="0"/>
              <a:t>Citovanie a ďalšie</a:t>
            </a:r>
          </a:p>
          <a:p>
            <a:r>
              <a:rPr lang="sk-SK" sz="1800" dirty="0"/>
              <a:t>Etická komisia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F702C6B-BCDA-B13B-506C-8E2FA102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2E40-A740-D946-82CD-2805CD7DAD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865023-C67C-0A1F-C1A1-C2A10B41062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k-SK" dirty="0"/>
              <a:t>Záväzný pre všetky vysoké školy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69E06D2-469F-22DF-76C5-5632A43C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706" y="5237993"/>
            <a:ext cx="1008878" cy="100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A2F58-5404-0155-5B03-4D03DA878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Verifikácia</a:t>
            </a:r>
          </a:p>
        </p:txBody>
      </p:sp>
    </p:spTree>
    <p:extLst>
      <p:ext uri="{BB962C8B-B14F-4D97-AF65-F5344CB8AC3E}">
        <p14:creationId xmlns:p14="http://schemas.microsoft.com/office/powerpoint/2010/main" val="3355374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VTI">
      <a:dk1>
        <a:srgbClr val="080F4F"/>
      </a:dk1>
      <a:lt1>
        <a:srgbClr val="FFFFFF"/>
      </a:lt1>
      <a:dk2>
        <a:srgbClr val="080F4F"/>
      </a:dk2>
      <a:lt2>
        <a:srgbClr val="EBEBEB"/>
      </a:lt2>
      <a:accent1>
        <a:srgbClr val="EA1D3B"/>
      </a:accent1>
      <a:accent2>
        <a:srgbClr val="2337AB"/>
      </a:accent2>
      <a:accent3>
        <a:srgbClr val="D0EBFF"/>
      </a:accent3>
      <a:accent4>
        <a:srgbClr val="30DBE3"/>
      </a:accent4>
      <a:accent5>
        <a:srgbClr val="95B6F0"/>
      </a:accent5>
      <a:accent6>
        <a:srgbClr val="FF809C"/>
      </a:accent6>
      <a:hlink>
        <a:srgbClr val="EA1D3B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557</TotalTime>
  <Words>2331</Words>
  <Application>Microsoft Office PowerPoint</Application>
  <PresentationFormat>Širokouhlá</PresentationFormat>
  <Paragraphs>293</Paragraphs>
  <Slides>31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Aptos</vt:lpstr>
      <vt:lpstr>Arial</vt:lpstr>
      <vt:lpstr>Wingdings 3</vt:lpstr>
      <vt:lpstr>Ion Boardroom</vt:lpstr>
      <vt:lpstr>Webinár CREPČ pre autorov</vt:lpstr>
      <vt:lpstr>Obsah</vt:lpstr>
      <vt:lpstr>Slido</vt:lpstr>
      <vt:lpstr>Legislatívny rámec</vt:lpstr>
      <vt:lpstr>Zákon č. 172/2005 Z. z.</vt:lpstr>
      <vt:lpstr>Vyhláška č. 397/2020 Z. z.</vt:lpstr>
      <vt:lpstr>Metodika evidencie publikačnej činnosti</vt:lpstr>
      <vt:lpstr>Kódex výskumnej integrity a etiky na Slovensku</vt:lpstr>
      <vt:lpstr>Verifikácia</vt:lpstr>
      <vt:lpstr>Verifikácia</vt:lpstr>
      <vt:lpstr>Predmet verifikácie</vt:lpstr>
      <vt:lpstr>Odborný hodnotiteľský orgán</vt:lpstr>
      <vt:lpstr>Konkrétne prípady</vt:lpstr>
      <vt:lpstr>Vedecká publikácia</vt:lpstr>
      <vt:lpstr>Odborná publikácia</vt:lpstr>
      <vt:lpstr>Recenzovanie</vt:lpstr>
      <vt:lpstr>Recenzovanie</vt:lpstr>
      <vt:lpstr>Recenzovanie</vt:lpstr>
      <vt:lpstr>Recenzovanie</vt:lpstr>
      <vt:lpstr>Recenzovanie</vt:lpstr>
      <vt:lpstr>Recenzovanie</vt:lpstr>
      <vt:lpstr>Monografie</vt:lpstr>
      <vt:lpstr>Monografie</vt:lpstr>
      <vt:lpstr>Komentáre k právnym predpisom</vt:lpstr>
      <vt:lpstr>Prehľadové práce</vt:lpstr>
      <vt:lpstr>Prehľadové práce</vt:lpstr>
      <vt:lpstr>Prehľadové práce</vt:lpstr>
      <vt:lpstr>Prehľadové práce</vt:lpstr>
      <vt:lpstr>Prehľadové práce</vt:lpstr>
      <vt:lpstr>Prehľadové práce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 Urban</dc:creator>
  <cp:lastModifiedBy>Barean Tomas</cp:lastModifiedBy>
  <cp:revision>29</cp:revision>
  <dcterms:created xsi:type="dcterms:W3CDTF">2025-02-20T11:14:29Z</dcterms:created>
  <dcterms:modified xsi:type="dcterms:W3CDTF">2026-06-17T10:47:56Z</dcterms:modified>
</cp:coreProperties>
</file>